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638" r:id="rId2"/>
    <p:sldId id="639" r:id="rId3"/>
    <p:sldId id="681" r:id="rId4"/>
    <p:sldId id="707" r:id="rId5"/>
    <p:sldId id="641" r:id="rId6"/>
    <p:sldId id="669" r:id="rId7"/>
    <p:sldId id="649" r:id="rId8"/>
    <p:sldId id="651" r:id="rId9"/>
    <p:sldId id="670" r:id="rId10"/>
    <p:sldId id="683" r:id="rId11"/>
    <p:sldId id="662" r:id="rId12"/>
    <p:sldId id="663" r:id="rId13"/>
    <p:sldId id="648" r:id="rId14"/>
    <p:sldId id="708" r:id="rId15"/>
    <p:sldId id="666" r:id="rId16"/>
    <p:sldId id="687" r:id="rId17"/>
    <p:sldId id="684" r:id="rId18"/>
    <p:sldId id="658" r:id="rId19"/>
    <p:sldId id="688" r:id="rId20"/>
    <p:sldId id="690" r:id="rId21"/>
    <p:sldId id="691" r:id="rId22"/>
    <p:sldId id="689" r:id="rId23"/>
    <p:sldId id="685" r:id="rId24"/>
    <p:sldId id="644" r:id="rId25"/>
    <p:sldId id="682" r:id="rId26"/>
    <p:sldId id="671" r:id="rId27"/>
    <p:sldId id="679" r:id="rId28"/>
    <p:sldId id="678" r:id="rId29"/>
    <p:sldId id="672" r:id="rId30"/>
    <p:sldId id="674" r:id="rId31"/>
    <p:sldId id="673" r:id="rId32"/>
    <p:sldId id="675" r:id="rId33"/>
    <p:sldId id="676" r:id="rId34"/>
    <p:sldId id="677" r:id="rId35"/>
    <p:sldId id="706" r:id="rId36"/>
    <p:sldId id="699" r:id="rId37"/>
    <p:sldId id="698" r:id="rId38"/>
    <p:sldId id="704" r:id="rId39"/>
    <p:sldId id="703" r:id="rId40"/>
    <p:sldId id="702" r:id="rId41"/>
    <p:sldId id="701" r:id="rId42"/>
    <p:sldId id="700" r:id="rId43"/>
    <p:sldId id="686" r:id="rId44"/>
    <p:sldId id="661" r:id="rId45"/>
    <p:sldId id="709" r:id="rId46"/>
    <p:sldId id="710" r:id="rId47"/>
    <p:sldId id="711" r:id="rId48"/>
    <p:sldId id="705" r:id="rId4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1F03"/>
    <a:srgbClr val="FFD9B3"/>
    <a:srgbClr val="FFFF66"/>
    <a:srgbClr val="FF3300"/>
    <a:srgbClr val="009900"/>
    <a:srgbClr val="FDF9A1"/>
    <a:srgbClr val="FFEAD5"/>
    <a:srgbClr val="DD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55" autoAdjust="0"/>
    <p:restoredTop sz="94696" autoAdjust="0"/>
  </p:normalViewPr>
  <p:slideViewPr>
    <p:cSldViewPr>
      <p:cViewPr>
        <p:scale>
          <a:sx n="80" d="100"/>
          <a:sy n="80" d="100"/>
        </p:scale>
        <p:origin x="-136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043DF8-A02D-4BF7-B325-430981BFBC5F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99C4DB-70AB-4C18-B30B-B9DC7B252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908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76244-A64F-461E-958B-5BBBC171E1CF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E5E1D-CFA0-497E-AD14-28D975169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9F8-E168-4C47-A482-B515288BD5C2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3DDA4-BD47-4BA3-9032-7845C6B84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28266-4E22-481B-955B-EE591E40286D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095F2-C11A-4C5C-8672-21D04152E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113A9-51CD-4060-9B26-05238DB7793A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43BE8-8F26-4DD5-A387-EDA9945FE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1B7BB-5431-472A-B7EE-20A77D4D3BA4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68CBE-8BFD-4FE8-A860-5133DD9B5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F6D4D-3EC4-4A75-BA4E-418D1E1BCB2B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E93EE-1D36-4803-B859-1503D8F86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D8E64-A3A8-4167-915B-96912454D536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2FC42-D07A-4D7A-9091-F7CBAF112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2805B-9B99-4E20-A775-258145CED4AE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6D3C9-A2D7-47C0-9F7B-5BB15DC35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B16DE-F707-4A10-B64A-6913911FAC7D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A96CF-3AE6-4907-8CAB-4F90D4584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DE4D3-C35B-4FE8-BEA6-6DDD041B1270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AFF29-54FC-45C3-AA59-81FECF2FD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CC40D-939D-4C9B-8603-CBBA9840F280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4F6BD-9802-476E-BBAA-F6D855A28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E2BAAC-A8A7-42A3-AE83-954B1A73EA4D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BB3414-2D58-42B0-BF9C-BB033DB23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9"/>
          <p:cNvSpPr txBox="1">
            <a:spLocks noChangeArrowheads="1"/>
          </p:cNvSpPr>
          <p:nvPr/>
        </p:nvSpPr>
        <p:spPr bwMode="auto">
          <a:xfrm>
            <a:off x="827088" y="3357563"/>
            <a:ext cx="8064500" cy="13112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80010" tIns="40005" rIns="80010" bIns="40005">
            <a:spAutoFit/>
          </a:bodyPr>
          <a:lstStyle/>
          <a:p>
            <a:pPr algn="r"/>
            <a:r>
              <a:rPr lang="ru-RU" altLang="ru-RU" sz="2000" b="1"/>
              <a:t>Федеральный закон от 3 августа 2018 г. № </a:t>
            </a:r>
            <a:r>
              <a:rPr lang="ru-RU" sz="2000" b="1"/>
              <a:t>337-ФЗ</a:t>
            </a:r>
          </a:p>
          <a:p>
            <a:pPr algn="r"/>
            <a:r>
              <a:rPr lang="ru-RU" altLang="ru-RU" sz="2000" b="1">
                <a:cs typeface="Arial" charset="0"/>
              </a:rPr>
              <a:t>«</a:t>
            </a:r>
            <a:r>
              <a:rPr lang="ru-RU" altLang="ru-RU" sz="2000" b="1"/>
              <a:t>О внесении изменений в отдельные </a:t>
            </a:r>
          </a:p>
          <a:p>
            <a:pPr algn="r"/>
            <a:r>
              <a:rPr lang="ru-RU" altLang="ru-RU" sz="2000" b="1"/>
              <a:t>законодательные акты Российской Федерации </a:t>
            </a:r>
          </a:p>
          <a:p>
            <a:pPr algn="r"/>
            <a:r>
              <a:rPr lang="ru-RU" altLang="ru-RU" sz="2000" b="1"/>
              <a:t>в части совершенствования целевого обучения</a:t>
            </a:r>
            <a:r>
              <a:rPr lang="ru-RU" altLang="ru-RU" sz="2000" b="1">
                <a:cs typeface="Arial" charset="0"/>
              </a:rPr>
              <a:t>»</a:t>
            </a:r>
          </a:p>
        </p:txBody>
      </p:sp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614363" y="1341438"/>
            <a:ext cx="6910387" cy="12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200" b="1" i="1">
                <a:solidFill>
                  <a:srgbClr val="871F03"/>
                </a:solidFill>
                <a:ea typeface="Microsoft YaHei"/>
                <a:cs typeface="Arial" charset="0"/>
              </a:rPr>
              <a:t/>
            </a:r>
            <a:br>
              <a:rPr lang="ru-RU" altLang="ru-RU" sz="3200" b="1" i="1">
                <a:solidFill>
                  <a:srgbClr val="871F03"/>
                </a:solidFill>
                <a:ea typeface="Microsoft YaHei"/>
                <a:cs typeface="Arial" charset="0"/>
              </a:rPr>
            </a:br>
            <a:r>
              <a:rPr lang="ru-RU" altLang="ru-RU" sz="3200" b="1">
                <a:solidFill>
                  <a:srgbClr val="871F03"/>
                </a:solidFill>
                <a:ea typeface="Microsoft YaHei"/>
                <a:cs typeface="Arial" charset="0"/>
              </a:rPr>
              <a:t>Изменения в законодательстве Российской Федерации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200" b="1">
                <a:solidFill>
                  <a:srgbClr val="871F03"/>
                </a:solidFill>
                <a:ea typeface="Microsoft YaHei"/>
                <a:cs typeface="Arial" charset="0"/>
              </a:rPr>
              <a:t>по вопросам целевого обучения и приема на целевое обучение</a:t>
            </a:r>
            <a:endParaRPr lang="ru-RU" altLang="ru-RU" sz="3200">
              <a:solidFill>
                <a:srgbClr val="871F03"/>
              </a:solidFill>
              <a:ea typeface="Microsoft YaHei"/>
              <a:cs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3200" b="1">
              <a:solidFill>
                <a:srgbClr val="871F03"/>
              </a:solidFill>
              <a:ea typeface="Microsoft YaHei"/>
              <a:cs typeface="Arial" charset="0"/>
            </a:endParaRPr>
          </a:p>
        </p:txBody>
      </p:sp>
      <p:grpSp>
        <p:nvGrpSpPr>
          <p:cNvPr id="14339" name="Group 7"/>
          <p:cNvGrpSpPr>
            <a:grpSpLocks/>
          </p:cNvGrpSpPr>
          <p:nvPr/>
        </p:nvGrpSpPr>
        <p:grpSpPr bwMode="auto">
          <a:xfrm>
            <a:off x="3708400" y="4697413"/>
            <a:ext cx="5316538" cy="142875"/>
            <a:chOff x="1822" y="3249"/>
            <a:chExt cx="3734" cy="90"/>
          </a:xfrm>
        </p:grpSpPr>
        <p:sp>
          <p:nvSpPr>
            <p:cNvPr id="14341" name="Line 8"/>
            <p:cNvSpPr>
              <a:spLocks noChangeShapeType="1"/>
            </p:cNvSpPr>
            <p:nvPr/>
          </p:nvSpPr>
          <p:spPr bwMode="auto">
            <a:xfrm>
              <a:off x="1822" y="3249"/>
              <a:ext cx="3554" cy="0"/>
            </a:xfrm>
            <a:prstGeom prst="line">
              <a:avLst/>
            </a:prstGeom>
            <a:noFill/>
            <a:ln w="19050" cap="sq">
              <a:solidFill>
                <a:srgbClr val="7B0F1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Line 9"/>
            <p:cNvSpPr>
              <a:spLocks noChangeShapeType="1"/>
            </p:cNvSpPr>
            <p:nvPr/>
          </p:nvSpPr>
          <p:spPr bwMode="auto">
            <a:xfrm>
              <a:off x="1912" y="3294"/>
              <a:ext cx="3554" cy="0"/>
            </a:xfrm>
            <a:prstGeom prst="line">
              <a:avLst/>
            </a:prstGeom>
            <a:noFill/>
            <a:ln w="19050" cap="sq">
              <a:solidFill>
                <a:srgbClr val="7B0F1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Line 10"/>
            <p:cNvSpPr>
              <a:spLocks noChangeShapeType="1"/>
            </p:cNvSpPr>
            <p:nvPr/>
          </p:nvSpPr>
          <p:spPr bwMode="auto">
            <a:xfrm>
              <a:off x="2002" y="3339"/>
              <a:ext cx="3554" cy="0"/>
            </a:xfrm>
            <a:prstGeom prst="line">
              <a:avLst/>
            </a:prstGeom>
            <a:noFill/>
            <a:ln w="19050" cap="sq">
              <a:solidFill>
                <a:srgbClr val="7B0F1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3963988" y="5229225"/>
            <a:ext cx="506095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>
                <a:solidFill>
                  <a:srgbClr val="000000"/>
                </a:solidFill>
                <a:ea typeface="Microsoft YaHei"/>
                <a:cs typeface="Arial" charset="0"/>
              </a:rPr>
              <a:t>МИНОБРНАУКИ РОССИИ,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>
                <a:solidFill>
                  <a:srgbClr val="000000"/>
                </a:solidFill>
                <a:ea typeface="Microsoft YaHei"/>
                <a:cs typeface="Arial" charset="0"/>
              </a:rPr>
              <a:t>директор Департамента </a:t>
            </a:r>
            <a:r>
              <a:rPr lang="ru-RU" b="1">
                <a:solidFill>
                  <a:srgbClr val="000000"/>
                </a:solidFill>
                <a:ea typeface="Microsoft YaHei"/>
                <a:cs typeface="Arial" charset="0"/>
              </a:rPr>
              <a:t>государственной политики в сфере высшего образования  и молодежной политики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>
                <a:solidFill>
                  <a:srgbClr val="000000"/>
                </a:solidFill>
                <a:ea typeface="Microsoft YaHei"/>
                <a:cs typeface="Arial" charset="0"/>
              </a:rPr>
              <a:t>А.И. РОЖКОВ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9"/>
          <p:cNvSpPr txBox="1">
            <a:spLocks noChangeArrowheads="1"/>
          </p:cNvSpPr>
          <p:nvPr/>
        </p:nvSpPr>
        <p:spPr bwMode="auto">
          <a:xfrm>
            <a:off x="323850" y="1989138"/>
            <a:ext cx="86090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3200" b="1">
                <a:solidFill>
                  <a:srgbClr val="871F03"/>
                </a:solidFill>
                <a:cs typeface="Arial" charset="0"/>
              </a:rPr>
              <a:t>Изменения </a:t>
            </a:r>
          </a:p>
          <a:p>
            <a:pPr>
              <a:lnSpc>
                <a:spcPct val="90000"/>
              </a:lnSpc>
            </a:pPr>
            <a:r>
              <a:rPr lang="ru-RU" altLang="ru-RU" sz="3200" b="1">
                <a:solidFill>
                  <a:srgbClr val="871F03"/>
                </a:solidFill>
                <a:cs typeface="Arial" charset="0"/>
              </a:rPr>
              <a:t>в договорном механизме</a:t>
            </a:r>
          </a:p>
          <a:p>
            <a:pPr>
              <a:lnSpc>
                <a:spcPct val="90000"/>
              </a:lnSpc>
            </a:pPr>
            <a:endParaRPr lang="ru-RU" altLang="ru-RU" sz="3200" b="1">
              <a:solidFill>
                <a:srgbClr val="7B0F19"/>
              </a:solidFill>
            </a:endParaRP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E95E5229-EE62-4E5D-A6D0-C9A2F7D97D4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9"/>
          <p:cNvSpPr txBox="1">
            <a:spLocks noChangeArrowheads="1"/>
          </p:cNvSpPr>
          <p:nvPr/>
        </p:nvSpPr>
        <p:spPr bwMode="auto">
          <a:xfrm>
            <a:off x="2133600" y="3187700"/>
            <a:ext cx="2941638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>
                <a:cs typeface="Arial" charset="0"/>
              </a:rPr>
              <a:t>Договор </a:t>
            </a:r>
          </a:p>
          <a:p>
            <a:r>
              <a:rPr lang="ru-RU" altLang="ru-RU" sz="2400">
                <a:cs typeface="Arial" charset="0"/>
              </a:rPr>
              <a:t>о целевом обучении</a:t>
            </a:r>
          </a:p>
        </p:txBody>
      </p:sp>
      <p:sp>
        <p:nvSpPr>
          <p:cNvPr id="24578" name="Text Box 9"/>
          <p:cNvSpPr txBox="1">
            <a:spLocks noChangeArrowheads="1"/>
          </p:cNvSpPr>
          <p:nvPr/>
        </p:nvSpPr>
        <p:spPr bwMode="auto">
          <a:xfrm>
            <a:off x="477838" y="4602163"/>
            <a:ext cx="3086100" cy="5842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Заказчик</a:t>
            </a:r>
          </a:p>
        </p:txBody>
      </p:sp>
      <p:sp>
        <p:nvSpPr>
          <p:cNvPr id="24579" name="Text Box 9"/>
          <p:cNvSpPr txBox="1">
            <a:spLocks noChangeArrowheads="1"/>
          </p:cNvSpPr>
          <p:nvPr/>
        </p:nvSpPr>
        <p:spPr bwMode="auto">
          <a:xfrm>
            <a:off x="468313" y="2500313"/>
            <a:ext cx="3095625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Гражданин</a:t>
            </a:r>
          </a:p>
        </p:txBody>
      </p:sp>
      <p:sp>
        <p:nvSpPr>
          <p:cNvPr id="24580" name="Двойная стрелка влево/вправо 2"/>
          <p:cNvSpPr>
            <a:spLocks noChangeArrowheads="1"/>
          </p:cNvSpPr>
          <p:nvPr/>
        </p:nvSpPr>
        <p:spPr bwMode="auto">
          <a:xfrm rot="5400000">
            <a:off x="1199357" y="3615531"/>
            <a:ext cx="1631950" cy="341313"/>
          </a:xfrm>
          <a:prstGeom prst="leftRightArrow">
            <a:avLst>
              <a:gd name="adj1" fmla="val 50000"/>
              <a:gd name="adj2" fmla="val 34643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ru-RU" sz="2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5" name="Двойная стрелка влево/вправо 34"/>
          <p:cNvSpPr/>
          <p:nvPr/>
        </p:nvSpPr>
        <p:spPr>
          <a:xfrm>
            <a:off x="3563938" y="4754563"/>
            <a:ext cx="2519362" cy="282575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3563938" y="5037138"/>
            <a:ext cx="2519362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Договор </a:t>
            </a:r>
          </a:p>
          <a:p>
            <a:pPr algn="ctr"/>
            <a:r>
              <a:rPr lang="ru-RU" altLang="ru-RU" sz="2400">
                <a:cs typeface="Arial" charset="0"/>
              </a:rPr>
              <a:t>о целевом приеме </a:t>
            </a: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528638" y="992188"/>
            <a:ext cx="8207375" cy="10144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/>
              <a:t>До вступления в силу Федерального закона № 337-ФЗ:</a:t>
            </a:r>
          </a:p>
          <a:p>
            <a:pPr algn="ctr"/>
            <a:r>
              <a:rPr lang="ru-RU" altLang="ru-RU" sz="2000"/>
              <a:t>при целевом приеме – 2 договора:</a:t>
            </a:r>
          </a:p>
          <a:p>
            <a:pPr algn="ctr"/>
            <a:r>
              <a:rPr lang="ru-RU" altLang="ru-RU" sz="2000"/>
              <a:t> </a:t>
            </a:r>
            <a:r>
              <a:rPr lang="ru-RU" altLang="ru-RU" sz="2000">
                <a:cs typeface="Arial" charset="0"/>
              </a:rPr>
              <a:t>договор о целевом обучении и договор о целевом приеме</a:t>
            </a:r>
            <a:endParaRPr lang="ru-RU" altLang="ru-RU" sz="2000" b="1" u="sng"/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Договор, стороны договора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24585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A7669ACD-A50D-4920-BC44-D56C5E41813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6083300" y="4351338"/>
            <a:ext cx="2728913" cy="180181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Вуз </a:t>
            </a:r>
          </a:p>
          <a:p>
            <a:pPr algn="ctr"/>
            <a:r>
              <a:rPr lang="ru-RU" altLang="ru-RU" sz="2000">
                <a:cs typeface="Arial" charset="0"/>
              </a:rPr>
              <a:t>(организация, осуществляющая образовательную деятельность)</a:t>
            </a:r>
            <a:endParaRPr lang="ru-RU" altLang="ru-RU" sz="32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9"/>
          <p:cNvSpPr txBox="1">
            <a:spLocks noChangeArrowheads="1"/>
          </p:cNvSpPr>
          <p:nvPr/>
        </p:nvSpPr>
        <p:spPr bwMode="auto">
          <a:xfrm>
            <a:off x="215900" y="998538"/>
            <a:ext cx="8820150" cy="101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337-ФЗ:</a:t>
            </a:r>
          </a:p>
          <a:p>
            <a:pPr algn="ctr"/>
            <a:r>
              <a:rPr lang="ru-RU" altLang="ru-RU" sz="2000"/>
              <a:t>при приеме на целевое обучение – </a:t>
            </a:r>
          </a:p>
          <a:p>
            <a:pPr algn="ctr"/>
            <a:r>
              <a:rPr lang="ru-RU" altLang="ru-RU" sz="2000"/>
              <a:t>1 договор – </a:t>
            </a:r>
            <a:r>
              <a:rPr lang="ru-RU" altLang="ru-RU" sz="2000">
                <a:cs typeface="Arial" charset="0"/>
              </a:rPr>
              <a:t>договор о целевом обучении</a:t>
            </a:r>
            <a:endParaRPr lang="ru-RU" altLang="ru-RU" sz="2000" b="1" u="sng">
              <a:solidFill>
                <a:srgbClr val="CC3300"/>
              </a:solidFill>
            </a:endParaRPr>
          </a:p>
        </p:txBody>
      </p:sp>
      <p:grpSp>
        <p:nvGrpSpPr>
          <p:cNvPr id="25602" name="Группа 7"/>
          <p:cNvGrpSpPr>
            <a:grpSpLocks/>
          </p:cNvGrpSpPr>
          <p:nvPr/>
        </p:nvGrpSpPr>
        <p:grpSpPr bwMode="auto">
          <a:xfrm>
            <a:off x="3779838" y="5037138"/>
            <a:ext cx="2087562" cy="1116012"/>
            <a:chOff x="2808288" y="2292350"/>
            <a:chExt cx="2654300" cy="104298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2808288" y="2292350"/>
              <a:ext cx="2624023" cy="1042988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2808288" y="2292350"/>
              <a:ext cx="2654300" cy="1042988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03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Договор, стороны договора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E6D26629-B04D-43E4-BBE0-31DE3EA4E3A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5605" name="Прямоугольник 4"/>
          <p:cNvSpPr>
            <a:spLocks noChangeArrowheads="1"/>
          </p:cNvSpPr>
          <p:nvPr/>
        </p:nvSpPr>
        <p:spPr bwMode="auto">
          <a:xfrm>
            <a:off x="2451100" y="6019800"/>
            <a:ext cx="1152525" cy="376238"/>
          </a:xfrm>
          <a:prstGeom prst="rect">
            <a:avLst/>
          </a:prstGeom>
          <a:solidFill>
            <a:srgbClr val="C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НОВОЕ</a:t>
            </a: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2133600" y="3187700"/>
            <a:ext cx="2941638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>
                <a:cs typeface="Arial" charset="0"/>
              </a:rPr>
              <a:t>Договор </a:t>
            </a:r>
          </a:p>
          <a:p>
            <a:r>
              <a:rPr lang="ru-RU" altLang="ru-RU" sz="2400">
                <a:cs typeface="Arial" charset="0"/>
              </a:rPr>
              <a:t>о целевом обучении</a:t>
            </a:r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477838" y="4602163"/>
            <a:ext cx="3086100" cy="5842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Заказчик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468313" y="2500313"/>
            <a:ext cx="3095625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Гражданин</a:t>
            </a:r>
          </a:p>
        </p:txBody>
      </p:sp>
      <p:sp>
        <p:nvSpPr>
          <p:cNvPr id="25609" name="Двойная стрелка влево/вправо 2"/>
          <p:cNvSpPr>
            <a:spLocks noChangeArrowheads="1"/>
          </p:cNvSpPr>
          <p:nvPr/>
        </p:nvSpPr>
        <p:spPr bwMode="auto">
          <a:xfrm rot="5400000">
            <a:off x="1199357" y="3615531"/>
            <a:ext cx="1631950" cy="341313"/>
          </a:xfrm>
          <a:prstGeom prst="leftRightArrow">
            <a:avLst>
              <a:gd name="adj1" fmla="val 50000"/>
              <a:gd name="adj2" fmla="val 34643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ru-RU" sz="2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" name="Двойная стрелка влево/вправо 29"/>
          <p:cNvSpPr/>
          <p:nvPr/>
        </p:nvSpPr>
        <p:spPr>
          <a:xfrm>
            <a:off x="3563938" y="4754563"/>
            <a:ext cx="2519362" cy="282575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11" name="Text Box 9"/>
          <p:cNvSpPr txBox="1">
            <a:spLocks noChangeArrowheads="1"/>
          </p:cNvSpPr>
          <p:nvPr/>
        </p:nvSpPr>
        <p:spPr bwMode="auto">
          <a:xfrm>
            <a:off x="3563938" y="5037138"/>
            <a:ext cx="2519362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Договор </a:t>
            </a:r>
          </a:p>
          <a:p>
            <a:pPr algn="ctr"/>
            <a:r>
              <a:rPr lang="ru-RU" altLang="ru-RU" sz="2400">
                <a:cs typeface="Arial" charset="0"/>
              </a:rPr>
              <a:t>о целевом приеме </a:t>
            </a:r>
          </a:p>
        </p:txBody>
      </p:sp>
      <p:sp>
        <p:nvSpPr>
          <p:cNvPr id="25612" name="Text Box 9"/>
          <p:cNvSpPr txBox="1">
            <a:spLocks noChangeArrowheads="1"/>
          </p:cNvSpPr>
          <p:nvPr/>
        </p:nvSpPr>
        <p:spPr bwMode="auto">
          <a:xfrm>
            <a:off x="6083300" y="4351338"/>
            <a:ext cx="2728913" cy="180181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Вуз </a:t>
            </a:r>
          </a:p>
          <a:p>
            <a:pPr algn="ctr"/>
            <a:r>
              <a:rPr lang="ru-RU" altLang="ru-RU" sz="2000">
                <a:cs typeface="Arial" charset="0"/>
              </a:rPr>
              <a:t>(организация, осуществляющая образовательную деятельность)</a:t>
            </a:r>
            <a:endParaRPr lang="ru-RU" altLang="ru-RU" sz="32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9"/>
          <p:cNvSpPr txBox="1">
            <a:spLocks noChangeArrowheads="1"/>
          </p:cNvSpPr>
          <p:nvPr/>
        </p:nvSpPr>
        <p:spPr bwMode="auto">
          <a:xfrm>
            <a:off x="1187450" y="2678113"/>
            <a:ext cx="2489200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Договор </a:t>
            </a:r>
          </a:p>
          <a:p>
            <a:r>
              <a:rPr lang="ru-RU" altLang="ru-RU"/>
              <a:t>о целевом обучении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384550" y="3494088"/>
            <a:ext cx="735013" cy="3683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Вуз</a:t>
            </a:r>
          </a:p>
        </p:txBody>
      </p:sp>
      <p:sp>
        <p:nvSpPr>
          <p:cNvPr id="26627" name="Text Box 9"/>
          <p:cNvSpPr txBox="1">
            <a:spLocks noChangeArrowheads="1"/>
          </p:cNvSpPr>
          <p:nvPr/>
        </p:nvSpPr>
        <p:spPr bwMode="auto">
          <a:xfrm>
            <a:off x="188913" y="3494088"/>
            <a:ext cx="1809750" cy="3683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Заказчик</a:t>
            </a:r>
          </a:p>
        </p:txBody>
      </p:sp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203200" y="2236788"/>
            <a:ext cx="1819275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Гражданин</a:t>
            </a:r>
          </a:p>
        </p:txBody>
      </p:sp>
      <p:sp>
        <p:nvSpPr>
          <p:cNvPr id="3" name="Двойная стрелка влево/вправо 2"/>
          <p:cNvSpPr>
            <a:spLocks noChangeArrowheads="1"/>
          </p:cNvSpPr>
          <p:nvPr/>
        </p:nvSpPr>
        <p:spPr bwMode="auto">
          <a:xfrm rot="5400000">
            <a:off x="667544" y="2877344"/>
            <a:ext cx="844550" cy="341312"/>
          </a:xfrm>
          <a:prstGeom prst="leftRightArrow">
            <a:avLst>
              <a:gd name="adj1" fmla="val 50000"/>
              <a:gd name="adj2" fmla="val 34653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35" name="Двойная стрелка влево/вправо 34"/>
          <p:cNvSpPr/>
          <p:nvPr/>
        </p:nvSpPr>
        <p:spPr>
          <a:xfrm>
            <a:off x="2022475" y="3536950"/>
            <a:ext cx="1362075" cy="282575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828675" y="3787775"/>
            <a:ext cx="3887788" cy="6461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Договор </a:t>
            </a:r>
          </a:p>
          <a:p>
            <a:pPr algn="ctr"/>
            <a:r>
              <a:rPr lang="ru-RU" altLang="ru-RU"/>
              <a:t>о целевом приеме </a:t>
            </a: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5795963" y="2757488"/>
            <a:ext cx="2460625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Договор </a:t>
            </a:r>
          </a:p>
          <a:p>
            <a:r>
              <a:rPr lang="ru-RU" altLang="ru-RU"/>
              <a:t>о целевом обучении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8031163" y="3490913"/>
            <a:ext cx="827087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Вуз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4787900" y="3490913"/>
            <a:ext cx="1847850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Заказчик</a:t>
            </a:r>
          </a:p>
        </p:txBody>
      </p:sp>
      <p:sp>
        <p:nvSpPr>
          <p:cNvPr id="44" name="Двойная стрелка влево/вправо 43"/>
          <p:cNvSpPr>
            <a:spLocks noChangeArrowheads="1"/>
          </p:cNvSpPr>
          <p:nvPr/>
        </p:nvSpPr>
        <p:spPr bwMode="auto">
          <a:xfrm rot="5400000">
            <a:off x="5309394" y="2882106"/>
            <a:ext cx="835025" cy="341313"/>
          </a:xfrm>
          <a:prstGeom prst="leftRightArrow">
            <a:avLst>
              <a:gd name="adj1" fmla="val 50000"/>
              <a:gd name="adj2" fmla="val 34262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45" name="Двойная стрелка влево/вправо 44"/>
          <p:cNvSpPr/>
          <p:nvPr/>
        </p:nvSpPr>
        <p:spPr>
          <a:xfrm>
            <a:off x="6669088" y="3533775"/>
            <a:ext cx="1362075" cy="284163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637" name="Text Box 9"/>
          <p:cNvSpPr txBox="1">
            <a:spLocks noChangeArrowheads="1"/>
          </p:cNvSpPr>
          <p:nvPr/>
        </p:nvSpPr>
        <p:spPr bwMode="auto">
          <a:xfrm>
            <a:off x="5897563" y="3902075"/>
            <a:ext cx="3132137" cy="923925"/>
          </a:xfrm>
          <a:prstGeom prst="rect">
            <a:avLst/>
          </a:prstGeom>
          <a:solidFill>
            <a:srgbClr val="FFD9B3"/>
          </a:solidFill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Обязанность вуза провести прием на целевое обучение (норма закона)</a:t>
            </a:r>
          </a:p>
        </p:txBody>
      </p:sp>
      <p:sp>
        <p:nvSpPr>
          <p:cNvPr id="26638" name="Text Box 9"/>
          <p:cNvSpPr txBox="1">
            <a:spLocks noChangeArrowheads="1"/>
          </p:cNvSpPr>
          <p:nvPr/>
        </p:nvSpPr>
        <p:spPr bwMode="auto">
          <a:xfrm>
            <a:off x="900113" y="5365750"/>
            <a:ext cx="3816350" cy="9223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/>
              <a:t>Прием осуществляется </a:t>
            </a:r>
          </a:p>
          <a:p>
            <a:pPr algn="ctr"/>
            <a:r>
              <a:rPr lang="ru-RU" altLang="ru-RU" b="1"/>
              <a:t>в интересах конкретного заказчика</a:t>
            </a:r>
          </a:p>
        </p:txBody>
      </p:sp>
      <p:sp>
        <p:nvSpPr>
          <p:cNvPr id="26639" name="Text Box 9"/>
          <p:cNvSpPr txBox="1">
            <a:spLocks noChangeArrowheads="1"/>
          </p:cNvSpPr>
          <p:nvPr/>
        </p:nvSpPr>
        <p:spPr bwMode="auto">
          <a:xfrm>
            <a:off x="5897563" y="5516563"/>
            <a:ext cx="3067050" cy="1201737"/>
          </a:xfrm>
          <a:prstGeom prst="rect">
            <a:avLst/>
          </a:prstGeom>
          <a:solidFill>
            <a:srgbClr val="FFD9B3"/>
          </a:solidFill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rgbClr val="C00000"/>
                </a:solidFill>
              </a:rPr>
              <a:t>Прием осуществляется </a:t>
            </a:r>
          </a:p>
          <a:p>
            <a:pPr algn="ctr"/>
            <a:r>
              <a:rPr lang="ru-RU" altLang="ru-RU" b="1">
                <a:solidFill>
                  <a:srgbClr val="C00000"/>
                </a:solidFill>
              </a:rPr>
              <a:t>в интересах всех заказчиков на равных условиях</a:t>
            </a:r>
          </a:p>
        </p:txBody>
      </p:sp>
      <p:sp>
        <p:nvSpPr>
          <p:cNvPr id="26640" name="Text Box 9"/>
          <p:cNvSpPr txBox="1">
            <a:spLocks noChangeArrowheads="1"/>
          </p:cNvSpPr>
          <p:nvPr/>
        </p:nvSpPr>
        <p:spPr bwMode="auto">
          <a:xfrm>
            <a:off x="107950" y="927100"/>
            <a:ext cx="4308475" cy="101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/>
              <a:t>До вступления в силу Федерального закона № 337-ФЗ </a:t>
            </a:r>
            <a:r>
              <a:rPr lang="ru-RU" altLang="ru-RU" sz="2000" b="1"/>
              <a:t>при целевом приеме</a:t>
            </a:r>
          </a:p>
        </p:txBody>
      </p:sp>
      <p:sp>
        <p:nvSpPr>
          <p:cNvPr id="26641" name="Text Box 9"/>
          <p:cNvSpPr txBox="1">
            <a:spLocks noChangeArrowheads="1"/>
          </p:cNvSpPr>
          <p:nvPr/>
        </p:nvSpPr>
        <p:spPr bwMode="auto">
          <a:xfrm>
            <a:off x="4727575" y="908050"/>
            <a:ext cx="4416425" cy="101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</a:p>
          <a:p>
            <a:r>
              <a:rPr lang="ru-RU" altLang="ru-RU" sz="2000" b="1"/>
              <a:t>при приеме на целевое обучение </a:t>
            </a:r>
          </a:p>
        </p:txBody>
      </p:sp>
      <p:sp>
        <p:nvSpPr>
          <p:cNvPr id="26642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AB2DC7A3-BF8C-4BC0-A3B9-8F5B2CB6A54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6643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Договор, стороны договора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26644" name="AutoShape 43"/>
          <p:cNvSpPr>
            <a:spLocks noChangeArrowheads="1"/>
          </p:cNvSpPr>
          <p:nvPr/>
        </p:nvSpPr>
        <p:spPr bwMode="auto">
          <a:xfrm rot="5400000">
            <a:off x="2240757" y="4625181"/>
            <a:ext cx="920750" cy="538163"/>
          </a:xfrm>
          <a:prstGeom prst="rightArrow">
            <a:avLst>
              <a:gd name="adj1" fmla="val 31370"/>
              <a:gd name="adj2" fmla="val 50385"/>
            </a:avLst>
          </a:prstGeom>
          <a:solidFill>
            <a:schemeClr val="bg1"/>
          </a:solidFill>
          <a:ln w="5715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6645" name="Прямоугольник 4"/>
          <p:cNvSpPr>
            <a:spLocks noChangeArrowheads="1"/>
          </p:cNvSpPr>
          <p:nvPr/>
        </p:nvSpPr>
        <p:spPr bwMode="auto">
          <a:xfrm>
            <a:off x="4979988" y="6342063"/>
            <a:ext cx="1152525" cy="376237"/>
          </a:xfrm>
          <a:prstGeom prst="rect">
            <a:avLst/>
          </a:prstGeom>
          <a:solidFill>
            <a:srgbClr val="C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НОВОЕ</a:t>
            </a:r>
          </a:p>
        </p:txBody>
      </p:sp>
      <p:sp>
        <p:nvSpPr>
          <p:cNvPr id="26646" name="AutoShape 43"/>
          <p:cNvSpPr>
            <a:spLocks noChangeArrowheads="1"/>
          </p:cNvSpPr>
          <p:nvPr/>
        </p:nvSpPr>
        <p:spPr bwMode="auto">
          <a:xfrm rot="5400000">
            <a:off x="7118350" y="4902200"/>
            <a:ext cx="690563" cy="538163"/>
          </a:xfrm>
          <a:prstGeom prst="rightArrow">
            <a:avLst>
              <a:gd name="adj1" fmla="val 31370"/>
              <a:gd name="adj2" fmla="val 60274"/>
            </a:avLst>
          </a:prstGeom>
          <a:solidFill>
            <a:schemeClr val="bg1"/>
          </a:solidFill>
          <a:ln w="5715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6647" name="Text Box 9"/>
          <p:cNvSpPr txBox="1">
            <a:spLocks noChangeArrowheads="1"/>
          </p:cNvSpPr>
          <p:nvPr/>
        </p:nvSpPr>
        <p:spPr bwMode="auto">
          <a:xfrm>
            <a:off x="4802188" y="2205038"/>
            <a:ext cx="1819275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Гражданин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9"/>
          <p:cNvSpPr txBox="1">
            <a:spLocks noChangeArrowheads="1"/>
          </p:cNvSpPr>
          <p:nvPr/>
        </p:nvSpPr>
        <p:spPr bwMode="auto">
          <a:xfrm>
            <a:off x="2033588" y="2622550"/>
            <a:ext cx="2460625" cy="584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/>
              <a:t>Договор </a:t>
            </a:r>
          </a:p>
          <a:p>
            <a:r>
              <a:rPr lang="ru-RU" altLang="ru-RU" sz="1600"/>
              <a:t>о целевом обучении</a:t>
            </a:r>
          </a:p>
        </p:txBody>
      </p:sp>
      <p:sp>
        <p:nvSpPr>
          <p:cNvPr id="27650" name="Text Box 9"/>
          <p:cNvSpPr txBox="1">
            <a:spLocks noChangeArrowheads="1"/>
          </p:cNvSpPr>
          <p:nvPr/>
        </p:nvSpPr>
        <p:spPr bwMode="auto">
          <a:xfrm>
            <a:off x="4430713" y="3287713"/>
            <a:ext cx="2517775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Вуз</a:t>
            </a:r>
          </a:p>
        </p:txBody>
      </p:sp>
      <p:sp>
        <p:nvSpPr>
          <p:cNvPr id="27651" name="Text Box 9"/>
          <p:cNvSpPr txBox="1">
            <a:spLocks noChangeArrowheads="1"/>
          </p:cNvSpPr>
          <p:nvPr/>
        </p:nvSpPr>
        <p:spPr bwMode="auto">
          <a:xfrm>
            <a:off x="755650" y="3287713"/>
            <a:ext cx="2279650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Заказчик</a:t>
            </a:r>
          </a:p>
        </p:txBody>
      </p:sp>
      <p:sp>
        <p:nvSpPr>
          <p:cNvPr id="27652" name="Text Box 9"/>
          <p:cNvSpPr txBox="1">
            <a:spLocks noChangeArrowheads="1"/>
          </p:cNvSpPr>
          <p:nvPr/>
        </p:nvSpPr>
        <p:spPr bwMode="auto">
          <a:xfrm>
            <a:off x="755650" y="2205038"/>
            <a:ext cx="2279650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Гражданин</a:t>
            </a:r>
          </a:p>
        </p:txBody>
      </p:sp>
      <p:sp>
        <p:nvSpPr>
          <p:cNvPr id="44" name="Двойная стрелка влево/вправо 43"/>
          <p:cNvSpPr>
            <a:spLocks noChangeArrowheads="1"/>
          </p:cNvSpPr>
          <p:nvPr/>
        </p:nvSpPr>
        <p:spPr bwMode="auto">
          <a:xfrm rot="5400000">
            <a:off x="1555750" y="2744788"/>
            <a:ext cx="681038" cy="341312"/>
          </a:xfrm>
          <a:prstGeom prst="leftRightArrow">
            <a:avLst>
              <a:gd name="adj1" fmla="val 50000"/>
              <a:gd name="adj2" fmla="val 34262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45" name="Двойная стрелка влево/вправо 44"/>
          <p:cNvSpPr/>
          <p:nvPr/>
        </p:nvSpPr>
        <p:spPr>
          <a:xfrm>
            <a:off x="3068638" y="3330575"/>
            <a:ext cx="1362075" cy="284163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1639888" y="3678238"/>
            <a:ext cx="4219575" cy="585787"/>
          </a:xfrm>
          <a:prstGeom prst="rect">
            <a:avLst/>
          </a:prstGeom>
          <a:solidFill>
            <a:srgbClr val="FFD9B3"/>
          </a:solidFill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/>
              <a:t>Обязанность вуза провести прием </a:t>
            </a:r>
          </a:p>
          <a:p>
            <a:pPr algn="ctr"/>
            <a:r>
              <a:rPr lang="ru-RU" altLang="ru-RU" sz="1600"/>
              <a:t>на целевое обучение (норма закона)</a:t>
            </a:r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250825" y="4910138"/>
            <a:ext cx="8785225" cy="4000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/>
              <a:t>Заказчик не связан договором с конкретным вузом</a:t>
            </a:r>
          </a:p>
        </p:txBody>
      </p:sp>
      <p:sp>
        <p:nvSpPr>
          <p:cNvPr id="27657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0C39112-7BA9-404B-85F5-AB7BD6F27E0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Договор, стороны договора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27659" name="Text Box 9"/>
          <p:cNvSpPr txBox="1">
            <a:spLocks noChangeArrowheads="1"/>
          </p:cNvSpPr>
          <p:nvPr/>
        </p:nvSpPr>
        <p:spPr bwMode="auto">
          <a:xfrm>
            <a:off x="250825" y="5303838"/>
            <a:ext cx="8785225" cy="13239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/>
              <a:t>Как следствие этого, абитуриент может поступать как «целевик» </a:t>
            </a:r>
          </a:p>
          <a:p>
            <a:pPr algn="ctr"/>
            <a:r>
              <a:rPr lang="ru-RU" altLang="ru-RU" sz="2000"/>
              <a:t>в любой вуз, в котором имеется соответствующее направление подготовки (специальность) (по программам бакалавриата </a:t>
            </a:r>
          </a:p>
          <a:p>
            <a:pPr algn="ctr"/>
            <a:r>
              <a:rPr lang="ru-RU" altLang="ru-RU" sz="2000"/>
              <a:t>и специалитета – в 5 вузов согласно Порядку приема)</a:t>
            </a:r>
          </a:p>
        </p:txBody>
      </p:sp>
      <p:sp>
        <p:nvSpPr>
          <p:cNvPr id="27660" name="AutoShape 43"/>
          <p:cNvSpPr>
            <a:spLocks noChangeArrowheads="1"/>
          </p:cNvSpPr>
          <p:nvPr/>
        </p:nvSpPr>
        <p:spPr bwMode="auto">
          <a:xfrm rot="5400000">
            <a:off x="3532981" y="4109244"/>
            <a:ext cx="614363" cy="923925"/>
          </a:xfrm>
          <a:prstGeom prst="rightArrow">
            <a:avLst>
              <a:gd name="adj1" fmla="val 54500"/>
              <a:gd name="adj2" fmla="val 48245"/>
            </a:avLst>
          </a:prstGeom>
          <a:solidFill>
            <a:schemeClr val="bg1"/>
          </a:solidFill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7661" name="Text Box 9"/>
          <p:cNvSpPr txBox="1">
            <a:spLocks noChangeArrowheads="1"/>
          </p:cNvSpPr>
          <p:nvPr/>
        </p:nvSpPr>
        <p:spPr bwMode="auto">
          <a:xfrm>
            <a:off x="215900" y="998538"/>
            <a:ext cx="8820150" cy="101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337-ФЗ:</a:t>
            </a:r>
          </a:p>
          <a:p>
            <a:pPr algn="ctr"/>
            <a:r>
              <a:rPr lang="ru-RU" altLang="ru-RU" sz="2000"/>
              <a:t>при приеме на целевое обучение – </a:t>
            </a:r>
          </a:p>
          <a:p>
            <a:pPr algn="ctr"/>
            <a:r>
              <a:rPr lang="ru-RU" altLang="ru-RU" sz="2000"/>
              <a:t>1 договор – </a:t>
            </a:r>
            <a:r>
              <a:rPr lang="ru-RU" altLang="ru-RU" sz="2000">
                <a:cs typeface="Arial" charset="0"/>
              </a:rPr>
              <a:t>договор о целевом обучении</a:t>
            </a:r>
            <a:endParaRPr lang="ru-RU" altLang="ru-RU" sz="2000" b="1" u="sng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9"/>
          <p:cNvSpPr txBox="1">
            <a:spLocks noChangeArrowheads="1"/>
          </p:cNvSpPr>
          <p:nvPr/>
        </p:nvSpPr>
        <p:spPr bwMode="auto">
          <a:xfrm>
            <a:off x="482600" y="3848100"/>
            <a:ext cx="4248150" cy="12446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4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400" b="1">
                <a:cs typeface="Arial" charset="0"/>
              </a:rPr>
              <a:t>обучении</a:t>
            </a:r>
          </a:p>
        </p:txBody>
      </p:sp>
      <p:sp>
        <p:nvSpPr>
          <p:cNvPr id="28674" name="Text Box 9"/>
          <p:cNvSpPr txBox="1">
            <a:spLocks noChangeArrowheads="1"/>
          </p:cNvSpPr>
          <p:nvPr/>
        </p:nvSpPr>
        <p:spPr bwMode="auto">
          <a:xfrm>
            <a:off x="6084888" y="4940300"/>
            <a:ext cx="2728912" cy="180181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Вуз </a:t>
            </a:r>
          </a:p>
          <a:p>
            <a:pPr algn="ctr"/>
            <a:r>
              <a:rPr lang="ru-RU" altLang="ru-RU" sz="2000">
                <a:cs typeface="Arial" charset="0"/>
              </a:rPr>
              <a:t>(организация, осуществляющая образовательную деятельность)</a:t>
            </a:r>
            <a:endParaRPr lang="ru-RU" altLang="ru-RU" sz="3200">
              <a:cs typeface="Arial" charset="0"/>
            </a:endParaRPr>
          </a:p>
        </p:txBody>
      </p:sp>
      <p:sp>
        <p:nvSpPr>
          <p:cNvPr id="28675" name="Text Box 9"/>
          <p:cNvSpPr txBox="1">
            <a:spLocks noChangeArrowheads="1"/>
          </p:cNvSpPr>
          <p:nvPr/>
        </p:nvSpPr>
        <p:spPr bwMode="auto">
          <a:xfrm>
            <a:off x="1092200" y="5770563"/>
            <a:ext cx="3086100" cy="5842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b="1">
                <a:cs typeface="Arial" charset="0"/>
              </a:rPr>
              <a:t>Заказчик</a:t>
            </a:r>
          </a:p>
        </p:txBody>
      </p:sp>
      <p:sp>
        <p:nvSpPr>
          <p:cNvPr id="28676" name="Text Box 9"/>
          <p:cNvSpPr txBox="1">
            <a:spLocks noChangeArrowheads="1"/>
          </p:cNvSpPr>
          <p:nvPr/>
        </p:nvSpPr>
        <p:spPr bwMode="auto">
          <a:xfrm>
            <a:off x="511175" y="1931988"/>
            <a:ext cx="4248150" cy="119062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  <a:p>
            <a:pPr algn="ctr"/>
            <a:r>
              <a:rPr lang="ru-RU" altLang="ru-RU" sz="2400" b="1">
                <a:cs typeface="Arial" charset="0"/>
              </a:rPr>
              <a:t>(поступающий </a:t>
            </a:r>
          </a:p>
          <a:p>
            <a:pPr algn="ctr"/>
            <a:r>
              <a:rPr lang="ru-RU" altLang="ru-RU" sz="2400" b="1">
                <a:cs typeface="Arial" charset="0"/>
              </a:rPr>
              <a:t>или обучающийся)</a:t>
            </a:r>
          </a:p>
        </p:txBody>
      </p:sp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0" y="908050"/>
            <a:ext cx="9144000" cy="101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337-ФЗ:</a:t>
            </a:r>
          </a:p>
          <a:p>
            <a:pPr algn="ctr"/>
            <a:r>
              <a:rPr lang="ru-RU" altLang="ru-RU" sz="2000" b="1">
                <a:cs typeface="Arial" charset="0"/>
              </a:rPr>
              <a:t>возможность включения </a:t>
            </a:r>
            <a:r>
              <a:rPr lang="ru-RU" altLang="ru-RU" sz="2000" b="1" u="sng">
                <a:cs typeface="Arial" charset="0"/>
              </a:rPr>
              <a:t>работодателя и вуза </a:t>
            </a:r>
          </a:p>
          <a:p>
            <a:pPr algn="ctr"/>
            <a:r>
              <a:rPr lang="ru-RU" altLang="ru-RU" sz="2000" b="1">
                <a:cs typeface="Arial" charset="0"/>
              </a:rPr>
              <a:t>в число сторон договора</a:t>
            </a:r>
            <a:endParaRPr lang="ru-RU" altLang="ru-RU" sz="2000" b="1" u="sng">
              <a:solidFill>
                <a:srgbClr val="CC3300"/>
              </a:solidFill>
            </a:endParaRPr>
          </a:p>
        </p:txBody>
      </p:sp>
      <p:sp>
        <p:nvSpPr>
          <p:cNvPr id="28678" name="AutoShape 43"/>
          <p:cNvSpPr>
            <a:spLocks noChangeArrowheads="1"/>
          </p:cNvSpPr>
          <p:nvPr/>
        </p:nvSpPr>
        <p:spPr bwMode="auto">
          <a:xfrm rot="5400000">
            <a:off x="2229645" y="3183731"/>
            <a:ext cx="709612" cy="619125"/>
          </a:xfrm>
          <a:prstGeom prst="rightArrow">
            <a:avLst>
              <a:gd name="adj1" fmla="val 50000"/>
              <a:gd name="adj2" fmla="val 4846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8679" name="AutoShape 43"/>
          <p:cNvSpPr>
            <a:spLocks noChangeArrowheads="1"/>
          </p:cNvSpPr>
          <p:nvPr/>
        </p:nvSpPr>
        <p:spPr bwMode="auto">
          <a:xfrm rot="-5400000">
            <a:off x="2259806" y="5122069"/>
            <a:ext cx="677863" cy="619125"/>
          </a:xfrm>
          <a:prstGeom prst="rightArrow">
            <a:avLst>
              <a:gd name="adj1" fmla="val 50000"/>
              <a:gd name="adj2" fmla="val 48468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6042025" y="1985963"/>
            <a:ext cx="2808288" cy="14366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>
                <a:cs typeface="Arial" charset="0"/>
              </a:rPr>
              <a:t>Работодатель </a:t>
            </a:r>
            <a:r>
              <a:rPr lang="ru-RU" altLang="ru-RU" sz="2000">
                <a:cs typeface="Arial" charset="0"/>
              </a:rPr>
              <a:t>(организация, </a:t>
            </a:r>
          </a:p>
          <a:p>
            <a:pPr algn="ctr"/>
            <a:r>
              <a:rPr lang="ru-RU" altLang="ru-RU" sz="2000">
                <a:cs typeface="Arial" charset="0"/>
              </a:rPr>
              <a:t>в которой будет работать гражданин)</a:t>
            </a:r>
            <a:endParaRPr lang="ru-RU" altLang="ru-RU" sz="3200">
              <a:cs typeface="Arial" charset="0"/>
            </a:endParaRPr>
          </a:p>
        </p:txBody>
      </p:sp>
      <p:cxnSp>
        <p:nvCxnSpPr>
          <p:cNvPr id="28681" name="Прямая со стрелкой 54"/>
          <p:cNvCxnSpPr>
            <a:cxnSpLocks noChangeShapeType="1"/>
            <a:stCxn id="28674" idx="1"/>
          </p:cNvCxnSpPr>
          <p:nvPr/>
        </p:nvCxnSpPr>
        <p:spPr bwMode="auto">
          <a:xfrm flipH="1" flipV="1">
            <a:off x="4643438" y="5156200"/>
            <a:ext cx="1441450" cy="68580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prstDash val="lgDash"/>
            <a:round/>
            <a:headEnd/>
            <a:tailEnd type="arrow" w="med" len="med"/>
          </a:ln>
        </p:spPr>
      </p:cxnSp>
      <p:cxnSp>
        <p:nvCxnSpPr>
          <p:cNvPr id="28682" name="Прямая со стрелкой 54"/>
          <p:cNvCxnSpPr>
            <a:cxnSpLocks noChangeShapeType="1"/>
            <a:stCxn id="28680" idx="1"/>
          </p:cNvCxnSpPr>
          <p:nvPr/>
        </p:nvCxnSpPr>
        <p:spPr bwMode="auto">
          <a:xfrm flipH="1">
            <a:off x="4643438" y="2705100"/>
            <a:ext cx="1398587" cy="1082675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prstDash val="lgDash"/>
            <a:round/>
            <a:headEnd/>
            <a:tailEnd type="arrow" w="med" len="med"/>
          </a:ln>
        </p:spPr>
      </p:cxnSp>
      <p:sp>
        <p:nvSpPr>
          <p:cNvPr id="28683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Договор, стороны договора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28684" name="Text Box 9"/>
          <p:cNvSpPr txBox="1">
            <a:spLocks noChangeArrowheads="1"/>
          </p:cNvSpPr>
          <p:nvPr/>
        </p:nvSpPr>
        <p:spPr bwMode="auto">
          <a:xfrm>
            <a:off x="6084888" y="3859213"/>
            <a:ext cx="2728912" cy="7016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>
                <a:cs typeface="Arial" charset="0"/>
              </a:rPr>
              <a:t>Могут быть сторонами договора</a:t>
            </a:r>
          </a:p>
        </p:txBody>
      </p:sp>
      <p:sp>
        <p:nvSpPr>
          <p:cNvPr id="28685" name="Line 20"/>
          <p:cNvSpPr>
            <a:spLocks noChangeShapeType="1"/>
          </p:cNvSpPr>
          <p:nvPr/>
        </p:nvSpPr>
        <p:spPr bwMode="auto">
          <a:xfrm flipV="1">
            <a:off x="7451725" y="3427413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6" name="Line 21"/>
          <p:cNvSpPr>
            <a:spLocks noChangeShapeType="1"/>
          </p:cNvSpPr>
          <p:nvPr/>
        </p:nvSpPr>
        <p:spPr bwMode="auto">
          <a:xfrm>
            <a:off x="7451725" y="4508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7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8638AB5-9A59-4B28-BAB5-C73BCC8373A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9"/>
          <p:cNvSpPr txBox="1">
            <a:spLocks noChangeArrowheads="1"/>
          </p:cNvSpPr>
          <p:nvPr/>
        </p:nvSpPr>
        <p:spPr bwMode="auto">
          <a:xfrm>
            <a:off x="511175" y="3730625"/>
            <a:ext cx="3052763" cy="92392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cs typeface="Arial" charset="0"/>
              </a:rPr>
              <a:t>Договор </a:t>
            </a:r>
          </a:p>
          <a:p>
            <a:pPr algn="ctr"/>
            <a:r>
              <a:rPr lang="ru-RU" altLang="ru-RU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b="1">
                <a:cs typeface="Arial" charset="0"/>
              </a:rPr>
              <a:t>обучении</a:t>
            </a:r>
          </a:p>
        </p:txBody>
      </p:sp>
      <p:sp>
        <p:nvSpPr>
          <p:cNvPr id="29698" name="Text Box 9"/>
          <p:cNvSpPr txBox="1">
            <a:spLocks noChangeArrowheads="1"/>
          </p:cNvSpPr>
          <p:nvPr/>
        </p:nvSpPr>
        <p:spPr bwMode="auto">
          <a:xfrm>
            <a:off x="2339975" y="5284788"/>
            <a:ext cx="1223963" cy="461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Вуз </a:t>
            </a:r>
          </a:p>
        </p:txBody>
      </p:sp>
      <p:sp>
        <p:nvSpPr>
          <p:cNvPr id="29699" name="Text Box 9"/>
          <p:cNvSpPr txBox="1">
            <a:spLocks noChangeArrowheads="1"/>
          </p:cNvSpPr>
          <p:nvPr/>
        </p:nvSpPr>
        <p:spPr bwMode="auto">
          <a:xfrm>
            <a:off x="511175" y="5284788"/>
            <a:ext cx="1612900" cy="461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Заказчик</a:t>
            </a:r>
          </a:p>
        </p:txBody>
      </p:sp>
      <p:sp>
        <p:nvSpPr>
          <p:cNvPr id="29700" name="Text Box 9"/>
          <p:cNvSpPr txBox="1">
            <a:spLocks noChangeArrowheads="1"/>
          </p:cNvSpPr>
          <p:nvPr/>
        </p:nvSpPr>
        <p:spPr bwMode="auto">
          <a:xfrm>
            <a:off x="511175" y="2276475"/>
            <a:ext cx="3052763" cy="92392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cs typeface="Arial" charset="0"/>
              </a:rPr>
              <a:t>Гражданин </a:t>
            </a:r>
          </a:p>
          <a:p>
            <a:pPr algn="ctr"/>
            <a:r>
              <a:rPr lang="ru-RU" altLang="ru-RU" b="1">
                <a:cs typeface="Arial" charset="0"/>
              </a:rPr>
              <a:t>(поступающий </a:t>
            </a:r>
          </a:p>
          <a:p>
            <a:pPr algn="ctr"/>
            <a:r>
              <a:rPr lang="ru-RU" altLang="ru-RU" b="1">
                <a:cs typeface="Arial" charset="0"/>
              </a:rPr>
              <a:t>или обучающийся)</a:t>
            </a:r>
          </a:p>
        </p:txBody>
      </p:sp>
      <p:sp>
        <p:nvSpPr>
          <p:cNvPr id="29701" name="AutoShape 43"/>
          <p:cNvSpPr>
            <a:spLocks noChangeArrowheads="1"/>
          </p:cNvSpPr>
          <p:nvPr/>
        </p:nvSpPr>
        <p:spPr bwMode="auto">
          <a:xfrm rot="5400000">
            <a:off x="1787525" y="3228975"/>
            <a:ext cx="500063" cy="455613"/>
          </a:xfrm>
          <a:prstGeom prst="rightArrow">
            <a:avLst>
              <a:gd name="adj1" fmla="val 50000"/>
              <a:gd name="adj2" fmla="val 48399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sz="1400" b="1">
              <a:solidFill>
                <a:srgbClr val="7B0F19"/>
              </a:solidFill>
            </a:endParaRPr>
          </a:p>
        </p:txBody>
      </p:sp>
      <p:sp>
        <p:nvSpPr>
          <p:cNvPr id="29702" name="AutoShape 43"/>
          <p:cNvSpPr>
            <a:spLocks noChangeArrowheads="1"/>
          </p:cNvSpPr>
          <p:nvPr/>
        </p:nvSpPr>
        <p:spPr bwMode="auto">
          <a:xfrm rot="-5400000">
            <a:off x="1046163" y="4746625"/>
            <a:ext cx="622300" cy="454025"/>
          </a:xfrm>
          <a:prstGeom prst="rightArrow">
            <a:avLst>
              <a:gd name="adj1" fmla="val 50000"/>
              <a:gd name="adj2" fmla="val 48626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sz="1400" b="1">
              <a:solidFill>
                <a:srgbClr val="7B0F19"/>
              </a:solidFill>
            </a:endParaRP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Договор, стороны договора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2970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5C5447EE-B2AB-4987-AF80-3FBCCDFBC81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9705" name="AutoShape 43"/>
          <p:cNvSpPr>
            <a:spLocks noChangeArrowheads="1"/>
          </p:cNvSpPr>
          <p:nvPr/>
        </p:nvSpPr>
        <p:spPr bwMode="auto">
          <a:xfrm rot="-5400000">
            <a:off x="2657475" y="4752975"/>
            <a:ext cx="588963" cy="455613"/>
          </a:xfrm>
          <a:prstGeom prst="rightArrow">
            <a:avLst>
              <a:gd name="adj1" fmla="val 50000"/>
              <a:gd name="adj2" fmla="val 48446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sz="1400" b="1">
              <a:solidFill>
                <a:srgbClr val="7B0F19"/>
              </a:solidFill>
            </a:endParaRP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4103688" y="2290763"/>
            <a:ext cx="4895850" cy="420052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cs typeface="Arial" charset="0"/>
              </a:rPr>
              <a:t>Если вуз будет являться стороной договора о целевом обучении, то можно считать, </a:t>
            </a:r>
          </a:p>
          <a:p>
            <a:r>
              <a:rPr lang="ru-RU" altLang="ru-RU">
                <a:cs typeface="Arial" charset="0"/>
              </a:rPr>
              <a:t>что этот договор «включает» в себя договор о целевом приеме.</a:t>
            </a:r>
          </a:p>
          <a:p>
            <a:pPr algn="ctr">
              <a:spcBef>
                <a:spcPts val="600"/>
              </a:spcBef>
            </a:pPr>
            <a:r>
              <a:rPr lang="ru-RU" altLang="ru-RU" b="1" u="sng">
                <a:cs typeface="Arial" charset="0"/>
              </a:rPr>
              <a:t>НО:</a:t>
            </a:r>
          </a:p>
          <a:p>
            <a:pPr>
              <a:spcBef>
                <a:spcPts val="600"/>
              </a:spcBef>
            </a:pPr>
            <a:r>
              <a:rPr lang="ru-RU" altLang="ru-RU">
                <a:cs typeface="Arial" charset="0"/>
              </a:rPr>
              <a:t>1 – неизвестно, сможет ли вуз выступать     в качестве стороны договора, предусматривающего прием на целевое обучение (будет ли это установлено           на подзаконном уровне)</a:t>
            </a:r>
          </a:p>
          <a:p>
            <a:pPr>
              <a:spcBef>
                <a:spcPts val="600"/>
              </a:spcBef>
            </a:pPr>
            <a:r>
              <a:rPr lang="ru-RU" altLang="ru-RU">
                <a:cs typeface="Arial" charset="0"/>
              </a:rPr>
              <a:t>2 – в этот же вуз могут прийти другие «целевики» (от других заказчиков),              у которых вуз не является стороной договора</a:t>
            </a:r>
          </a:p>
        </p:txBody>
      </p:sp>
      <p:grpSp>
        <p:nvGrpSpPr>
          <p:cNvPr id="29707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21" name="Прямая соединительная линия 20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708" name="Text Box 9"/>
          <p:cNvSpPr txBox="1">
            <a:spLocks noChangeArrowheads="1"/>
          </p:cNvSpPr>
          <p:nvPr/>
        </p:nvSpPr>
        <p:spPr bwMode="auto">
          <a:xfrm>
            <a:off x="179388" y="908050"/>
            <a:ext cx="8820150" cy="101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337-ФЗ:</a:t>
            </a:r>
          </a:p>
          <a:p>
            <a:pPr algn="ctr"/>
            <a:r>
              <a:rPr lang="ru-RU" altLang="ru-RU" sz="2000" b="1">
                <a:cs typeface="Arial" charset="0"/>
              </a:rPr>
              <a:t>что вытекает из возможности включения </a:t>
            </a:r>
            <a:r>
              <a:rPr lang="ru-RU" altLang="ru-RU" sz="2000" b="1" u="sng">
                <a:cs typeface="Arial" charset="0"/>
              </a:rPr>
              <a:t>вуза</a:t>
            </a:r>
            <a:r>
              <a:rPr lang="ru-RU" altLang="ru-RU" sz="2000" b="1">
                <a:cs typeface="Arial" charset="0"/>
              </a:rPr>
              <a:t> </a:t>
            </a:r>
          </a:p>
          <a:p>
            <a:pPr algn="ctr"/>
            <a:r>
              <a:rPr lang="ru-RU" altLang="ru-RU" sz="2000" b="1">
                <a:cs typeface="Arial" charset="0"/>
              </a:rPr>
              <a:t>в число сторон договора?</a:t>
            </a:r>
            <a:endParaRPr lang="ru-RU" altLang="ru-RU" sz="2000" b="1" u="sng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9"/>
          <p:cNvSpPr txBox="1">
            <a:spLocks noChangeArrowheads="1"/>
          </p:cNvSpPr>
          <p:nvPr/>
        </p:nvSpPr>
        <p:spPr bwMode="auto">
          <a:xfrm>
            <a:off x="323850" y="1989138"/>
            <a:ext cx="86090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3200" b="1">
                <a:solidFill>
                  <a:srgbClr val="871F03"/>
                </a:solidFill>
                <a:cs typeface="Arial" charset="0"/>
              </a:rPr>
              <a:t>Изменения в отношении </a:t>
            </a:r>
          </a:p>
          <a:p>
            <a:pPr>
              <a:lnSpc>
                <a:spcPct val="90000"/>
              </a:lnSpc>
            </a:pPr>
            <a:r>
              <a:rPr lang="ru-RU" altLang="ru-RU" sz="3200" b="1">
                <a:solidFill>
                  <a:srgbClr val="871F03"/>
                </a:solidFill>
                <a:cs typeface="Arial" charset="0"/>
              </a:rPr>
              <a:t>квоты приема на целевое обучение</a:t>
            </a:r>
          </a:p>
          <a:p>
            <a:pPr>
              <a:lnSpc>
                <a:spcPct val="90000"/>
              </a:lnSpc>
            </a:pPr>
            <a:endParaRPr lang="ru-RU" altLang="ru-RU" sz="3200" b="1">
              <a:solidFill>
                <a:srgbClr val="7B0F19"/>
              </a:solidFill>
            </a:endParaRP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594E10E7-BF7E-4D6F-A44B-5B0641A3246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9"/>
          <p:cNvSpPr txBox="1">
            <a:spLocks noChangeArrowheads="1"/>
          </p:cNvSpPr>
          <p:nvPr/>
        </p:nvSpPr>
        <p:spPr bwMode="auto">
          <a:xfrm>
            <a:off x="292100" y="476250"/>
            <a:ext cx="83169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Квота </a:t>
            </a:r>
            <a:r>
              <a:rPr lang="ru-RU" altLang="ru-RU" sz="2400" b="1">
                <a:solidFill>
                  <a:srgbClr val="7B0F19"/>
                </a:solidFill>
              </a:rPr>
              <a:t>приема на </a:t>
            </a: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целевое обучение</a:t>
            </a:r>
          </a:p>
        </p:txBody>
      </p:sp>
      <p:sp>
        <p:nvSpPr>
          <p:cNvPr id="31746" name="Text Box 9"/>
          <p:cNvSpPr txBox="1">
            <a:spLocks noChangeArrowheads="1"/>
          </p:cNvSpPr>
          <p:nvPr/>
        </p:nvSpPr>
        <p:spPr bwMode="auto">
          <a:xfrm>
            <a:off x="292100" y="2054225"/>
            <a:ext cx="8645525" cy="584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Квота </a:t>
            </a:r>
            <a:r>
              <a:rPr lang="ru-RU" altLang="ru-RU" sz="3200"/>
              <a:t>устанавливается учредителем</a:t>
            </a:r>
          </a:p>
        </p:txBody>
      </p:sp>
      <p:sp>
        <p:nvSpPr>
          <p:cNvPr id="31747" name="Text Box 9"/>
          <p:cNvSpPr txBox="1">
            <a:spLocks noChangeArrowheads="1"/>
          </p:cNvSpPr>
          <p:nvPr/>
        </p:nvSpPr>
        <p:spPr bwMode="auto">
          <a:xfrm>
            <a:off x="292100" y="2700338"/>
            <a:ext cx="8643938" cy="15700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Квота может быть </a:t>
            </a:r>
            <a:r>
              <a:rPr lang="ru-RU" altLang="ru-RU" sz="3200"/>
              <a:t>установлена </a:t>
            </a:r>
          </a:p>
          <a:p>
            <a:pPr algn="ctr"/>
            <a:r>
              <a:rPr lang="ru-RU" altLang="ru-RU" sz="3200"/>
              <a:t>по любым специальностям </a:t>
            </a:r>
          </a:p>
          <a:p>
            <a:pPr algn="ctr"/>
            <a:r>
              <a:rPr lang="ru-RU" altLang="ru-RU" sz="3200"/>
              <a:t>и направлениям подготовки</a:t>
            </a:r>
          </a:p>
        </p:txBody>
      </p:sp>
      <p:sp>
        <p:nvSpPr>
          <p:cNvPr id="31748" name="Text Box 9"/>
          <p:cNvSpPr txBox="1">
            <a:spLocks noChangeArrowheads="1"/>
          </p:cNvSpPr>
          <p:nvPr/>
        </p:nvSpPr>
        <p:spPr bwMode="auto">
          <a:xfrm>
            <a:off x="128588" y="1125538"/>
            <a:ext cx="73818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/>
              <a:t>До вступления в силу Федерального закона № 337-ФЗ</a:t>
            </a: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17BDC38D-831E-4C94-B321-82CDA2AD3FA1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9"/>
          <p:cNvSpPr txBox="1">
            <a:spLocks noChangeArrowheads="1"/>
          </p:cNvSpPr>
          <p:nvPr/>
        </p:nvSpPr>
        <p:spPr bwMode="auto">
          <a:xfrm>
            <a:off x="292100" y="476250"/>
            <a:ext cx="83169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Квота </a:t>
            </a:r>
            <a:r>
              <a:rPr lang="ru-RU" altLang="ru-RU" sz="2400" b="1">
                <a:solidFill>
                  <a:srgbClr val="7B0F19"/>
                </a:solidFill>
              </a:rPr>
              <a:t>приема на </a:t>
            </a: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целевое обучение</a:t>
            </a:r>
          </a:p>
        </p:txBody>
      </p:sp>
      <p:sp>
        <p:nvSpPr>
          <p:cNvPr id="32770" name="Text Box 9"/>
          <p:cNvSpPr txBox="1">
            <a:spLocks noChangeArrowheads="1"/>
          </p:cNvSpPr>
          <p:nvPr/>
        </p:nvSpPr>
        <p:spPr bwMode="auto">
          <a:xfrm>
            <a:off x="280988" y="1125538"/>
            <a:ext cx="813593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C3300"/>
              </a:solidFill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2AD6987-3AC6-49B9-88AC-97A36B0546C4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32772" name="Text Box 9"/>
          <p:cNvSpPr txBox="1">
            <a:spLocks noChangeArrowheads="1"/>
          </p:cNvSpPr>
          <p:nvPr/>
        </p:nvSpPr>
        <p:spPr bwMode="auto">
          <a:xfrm>
            <a:off x="182563" y="1700213"/>
            <a:ext cx="8785225" cy="11080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200"/>
              <a:t>Правительство РФ устанавливает </a:t>
            </a:r>
          </a:p>
          <a:p>
            <a:pPr algn="ctr"/>
            <a:r>
              <a:rPr lang="ru-RU" altLang="ru-RU" sz="2200" b="1"/>
              <a:t>перечень специальностей и направлений подготовки </a:t>
            </a:r>
          </a:p>
          <a:p>
            <a:pPr algn="ctr"/>
            <a:r>
              <a:rPr lang="ru-RU" altLang="ru-RU" sz="2200" b="1"/>
              <a:t>для приема на целевое обучение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250825" y="3343275"/>
            <a:ext cx="8605838" cy="1193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>
                <a:cs typeface="Arial" charset="0"/>
              </a:rPr>
              <a:t>Федеральный закон № 337-ФЗ </a:t>
            </a:r>
            <a:r>
              <a:rPr lang="ru-RU" altLang="ru-RU" sz="3600" b="1" u="sng">
                <a:solidFill>
                  <a:srgbClr val="C00000"/>
                </a:solidFill>
                <a:cs typeface="Arial" charset="0"/>
              </a:rPr>
              <a:t>вступает в силу с 1 января 2019 г.</a:t>
            </a:r>
            <a:endParaRPr lang="ru-RU" altLang="ru-RU" sz="3600" b="1" u="sng">
              <a:solidFill>
                <a:srgbClr val="C00000"/>
              </a:solidFill>
            </a:endParaRPr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265113" y="628650"/>
            <a:ext cx="8591550" cy="22955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80010" tIns="40005" rIns="80010" bIns="40005">
            <a:spAutoFit/>
          </a:bodyPr>
          <a:lstStyle/>
          <a:p>
            <a:pPr algn="ctr"/>
            <a:r>
              <a:rPr lang="ru-RU" altLang="ru-RU" sz="2400" b="1"/>
              <a:t>Федеральный закон от 3 августа 2018 г. № </a:t>
            </a:r>
            <a:r>
              <a:rPr lang="ru-RU" sz="2400" b="1"/>
              <a:t>337-ФЗ</a:t>
            </a:r>
          </a:p>
          <a:p>
            <a:pPr algn="ctr"/>
            <a:r>
              <a:rPr lang="ru-RU" altLang="ru-RU" sz="2400" b="1">
                <a:cs typeface="Arial" charset="0"/>
              </a:rPr>
              <a:t>«</a:t>
            </a:r>
            <a:r>
              <a:rPr lang="ru-RU" altLang="ru-RU" sz="2400" b="1"/>
              <a:t>О внесении изменений в отдельные </a:t>
            </a:r>
          </a:p>
          <a:p>
            <a:pPr algn="ctr"/>
            <a:r>
              <a:rPr lang="ru-RU" altLang="ru-RU" sz="2400" b="1"/>
              <a:t>законодательные акты Российской Федерации </a:t>
            </a:r>
          </a:p>
          <a:p>
            <a:pPr algn="ctr"/>
            <a:r>
              <a:rPr lang="ru-RU" altLang="ru-RU" sz="2400" b="1"/>
              <a:t>в части совершенствования целевого обучения</a:t>
            </a:r>
            <a:r>
              <a:rPr lang="ru-RU" altLang="ru-RU" sz="2400" b="1">
                <a:cs typeface="Arial" charset="0"/>
              </a:rPr>
              <a:t>»</a:t>
            </a:r>
          </a:p>
          <a:p>
            <a:pPr algn="ctr"/>
            <a:endParaRPr lang="ru-RU" altLang="ru-RU" sz="2400" b="1"/>
          </a:p>
          <a:p>
            <a:pPr algn="ctr"/>
            <a:r>
              <a:rPr lang="ru-RU" altLang="ru-RU" sz="2400" b="1"/>
              <a:t>(далее - Федеральный закон № </a:t>
            </a:r>
            <a:r>
              <a:rPr lang="ru-RU" sz="2400" b="1"/>
              <a:t>337-ФЗ</a:t>
            </a:r>
            <a:r>
              <a:rPr lang="ru-RU" altLang="ru-RU" sz="2400" b="1"/>
              <a:t>)</a:t>
            </a:r>
            <a:endParaRPr lang="ru-RU" altLang="ru-RU" sz="2400" b="1">
              <a:cs typeface="Arial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F6B01BD9-347A-485A-A42D-8EA712735F0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9"/>
          <p:cNvSpPr txBox="1">
            <a:spLocks noChangeArrowheads="1"/>
          </p:cNvSpPr>
          <p:nvPr/>
        </p:nvSpPr>
        <p:spPr bwMode="auto">
          <a:xfrm>
            <a:off x="292100" y="476250"/>
            <a:ext cx="83169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Квота </a:t>
            </a:r>
            <a:r>
              <a:rPr lang="ru-RU" altLang="ru-RU" sz="2400" b="1">
                <a:solidFill>
                  <a:srgbClr val="7B0F19"/>
                </a:solidFill>
              </a:rPr>
              <a:t>приема на </a:t>
            </a: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целевое обучение</a:t>
            </a:r>
          </a:p>
        </p:txBody>
      </p:sp>
      <p:sp>
        <p:nvSpPr>
          <p:cNvPr id="33794" name="Text Box 9"/>
          <p:cNvSpPr txBox="1">
            <a:spLocks noChangeArrowheads="1"/>
          </p:cNvSpPr>
          <p:nvPr/>
        </p:nvSpPr>
        <p:spPr bwMode="auto">
          <a:xfrm>
            <a:off x="179388" y="2944813"/>
            <a:ext cx="8785225" cy="7699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200" b="1">
                <a:cs typeface="Arial" charset="0"/>
              </a:rPr>
              <a:t>Квота приема</a:t>
            </a:r>
            <a:r>
              <a:rPr lang="ru-RU" altLang="ru-RU" sz="2200">
                <a:cs typeface="Arial" charset="0"/>
              </a:rPr>
              <a:t> </a:t>
            </a:r>
            <a:r>
              <a:rPr lang="ru-RU" altLang="ru-RU" sz="2200"/>
              <a:t>на целевое обучение устанавливается по уровням бюджетов, из которых финансируются контрольные цифры:</a:t>
            </a:r>
          </a:p>
        </p:txBody>
      </p:sp>
      <p:sp>
        <p:nvSpPr>
          <p:cNvPr id="33795" name="Text Box 9"/>
          <p:cNvSpPr txBox="1">
            <a:spLocks noChangeArrowheads="1"/>
          </p:cNvSpPr>
          <p:nvPr/>
        </p:nvSpPr>
        <p:spPr bwMode="auto">
          <a:xfrm>
            <a:off x="182563" y="1700213"/>
            <a:ext cx="8785225" cy="11080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200"/>
              <a:t>Правительство РФ устанавливает </a:t>
            </a:r>
          </a:p>
          <a:p>
            <a:pPr algn="ctr"/>
            <a:r>
              <a:rPr lang="ru-RU" altLang="ru-RU" sz="2200" b="1"/>
              <a:t>перечень специальностей и направлений подготовки </a:t>
            </a:r>
          </a:p>
          <a:p>
            <a:pPr algn="ctr"/>
            <a:r>
              <a:rPr lang="ru-RU" altLang="ru-RU" sz="2200" b="1"/>
              <a:t>для приема на целевое обучение</a:t>
            </a:r>
          </a:p>
        </p:txBody>
      </p:sp>
      <p:sp>
        <p:nvSpPr>
          <p:cNvPr id="33796" name="Text Box 9"/>
          <p:cNvSpPr txBox="1">
            <a:spLocks noChangeArrowheads="1"/>
          </p:cNvSpPr>
          <p:nvPr/>
        </p:nvSpPr>
        <p:spPr bwMode="auto">
          <a:xfrm>
            <a:off x="280988" y="1125538"/>
            <a:ext cx="813593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C3300"/>
              </a:solidFill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A39C76DD-CFFF-4970-ACA0-BBD6B874BF6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33798" name="Text Box 9"/>
          <p:cNvSpPr txBox="1">
            <a:spLocks noChangeArrowheads="1"/>
          </p:cNvSpPr>
          <p:nvPr/>
        </p:nvSpPr>
        <p:spPr bwMode="auto">
          <a:xfrm>
            <a:off x="179388" y="3668713"/>
            <a:ext cx="4117975" cy="1200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за счет федерального бюджета </a:t>
            </a:r>
            <a:r>
              <a:rPr lang="ru-RU" sz="2400"/>
              <a:t>-</a:t>
            </a:r>
            <a:r>
              <a:rPr lang="ru-RU" altLang="ru-RU" sz="2400"/>
              <a:t> </a:t>
            </a:r>
            <a:r>
              <a:rPr lang="ru-RU" altLang="ru-RU" sz="2400" b="1"/>
              <a:t>Правительством РФ</a:t>
            </a:r>
            <a:r>
              <a:rPr lang="ru-RU" altLang="ru-RU" sz="2400"/>
              <a:t> </a:t>
            </a:r>
          </a:p>
        </p:txBody>
      </p:sp>
      <p:sp>
        <p:nvSpPr>
          <p:cNvPr id="33799" name="Text Box 9"/>
          <p:cNvSpPr txBox="1">
            <a:spLocks noChangeArrowheads="1"/>
          </p:cNvSpPr>
          <p:nvPr/>
        </p:nvSpPr>
        <p:spPr bwMode="auto">
          <a:xfrm>
            <a:off x="4298950" y="3665538"/>
            <a:ext cx="4668838" cy="1200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за счет бюджетов субъектов РФ </a:t>
            </a:r>
          </a:p>
          <a:p>
            <a:pPr algn="ctr"/>
            <a:r>
              <a:rPr lang="ru-RU"/>
              <a:t>и местных бюджетов – органами государственной власти субъектов РФ </a:t>
            </a:r>
          </a:p>
          <a:p>
            <a:pPr algn="ctr"/>
            <a:r>
              <a:rPr lang="ru-RU"/>
              <a:t>и органами местного самоуправления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9"/>
          <p:cNvSpPr txBox="1">
            <a:spLocks noChangeArrowheads="1"/>
          </p:cNvSpPr>
          <p:nvPr/>
        </p:nvSpPr>
        <p:spPr bwMode="auto">
          <a:xfrm>
            <a:off x="292100" y="476250"/>
            <a:ext cx="83169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Квота </a:t>
            </a:r>
            <a:r>
              <a:rPr lang="ru-RU" altLang="ru-RU" sz="2400" b="1">
                <a:solidFill>
                  <a:srgbClr val="7B0F19"/>
                </a:solidFill>
              </a:rPr>
              <a:t>приема на </a:t>
            </a: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целевое обучение</a:t>
            </a:r>
          </a:p>
        </p:txBody>
      </p:sp>
      <p:sp>
        <p:nvSpPr>
          <p:cNvPr id="34818" name="Text Box 9"/>
          <p:cNvSpPr txBox="1">
            <a:spLocks noChangeArrowheads="1"/>
          </p:cNvSpPr>
          <p:nvPr/>
        </p:nvSpPr>
        <p:spPr bwMode="auto">
          <a:xfrm>
            <a:off x="280988" y="1125538"/>
            <a:ext cx="813593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C3300"/>
              </a:solidFill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750F593-B5CC-4BD7-A644-F8DA36871A8B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34820" name="Text Box 9"/>
          <p:cNvSpPr txBox="1">
            <a:spLocks noChangeArrowheads="1"/>
          </p:cNvSpPr>
          <p:nvPr/>
        </p:nvSpPr>
        <p:spPr bwMode="auto">
          <a:xfrm>
            <a:off x="185738" y="5013325"/>
            <a:ext cx="8785225" cy="11080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200"/>
              <a:t>Правительство РФ </a:t>
            </a:r>
          </a:p>
          <a:p>
            <a:pPr algn="ctr"/>
            <a:r>
              <a:rPr lang="ru-RU" altLang="ru-RU" sz="2200" b="1"/>
              <a:t>может устанавливать квоту с указанием субъектов РФ, </a:t>
            </a:r>
          </a:p>
          <a:p>
            <a:pPr algn="ctr"/>
            <a:r>
              <a:rPr lang="ru-RU" altLang="ru-RU" sz="2200"/>
              <a:t>в которых должны быть трудоустроены выпускники</a:t>
            </a:r>
          </a:p>
        </p:txBody>
      </p:sp>
      <p:sp>
        <p:nvSpPr>
          <p:cNvPr id="34821" name="Text Box 9"/>
          <p:cNvSpPr txBox="1">
            <a:spLocks noChangeArrowheads="1"/>
          </p:cNvSpPr>
          <p:nvPr/>
        </p:nvSpPr>
        <p:spPr bwMode="auto">
          <a:xfrm>
            <a:off x="179388" y="2944813"/>
            <a:ext cx="8785225" cy="7699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200" b="1">
                <a:cs typeface="Arial" charset="0"/>
              </a:rPr>
              <a:t>Квота приема</a:t>
            </a:r>
            <a:r>
              <a:rPr lang="ru-RU" altLang="ru-RU" sz="2200">
                <a:cs typeface="Arial" charset="0"/>
              </a:rPr>
              <a:t> </a:t>
            </a:r>
            <a:r>
              <a:rPr lang="ru-RU" altLang="ru-RU" sz="2200"/>
              <a:t>на целевое обучение устанавливается по уровням бюджетов, из которых финансируются контрольные цифры:</a:t>
            </a:r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182563" y="1700213"/>
            <a:ext cx="8785225" cy="11080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200"/>
              <a:t>Правительство РФ устанавливает </a:t>
            </a:r>
          </a:p>
          <a:p>
            <a:pPr algn="ctr"/>
            <a:r>
              <a:rPr lang="ru-RU" altLang="ru-RU" sz="2200" b="1"/>
              <a:t>перечень специальностей и направлений подготовки </a:t>
            </a:r>
          </a:p>
          <a:p>
            <a:pPr algn="ctr"/>
            <a:r>
              <a:rPr lang="ru-RU" altLang="ru-RU" sz="2200" b="1"/>
              <a:t>для приема на целевое обучение</a:t>
            </a:r>
          </a:p>
        </p:txBody>
      </p:sp>
      <p:sp>
        <p:nvSpPr>
          <p:cNvPr id="34823" name="Text Box 9"/>
          <p:cNvSpPr txBox="1">
            <a:spLocks noChangeArrowheads="1"/>
          </p:cNvSpPr>
          <p:nvPr/>
        </p:nvSpPr>
        <p:spPr bwMode="auto">
          <a:xfrm>
            <a:off x="179388" y="3668713"/>
            <a:ext cx="4117975" cy="1200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за счет федерального бюджета </a:t>
            </a:r>
            <a:r>
              <a:rPr lang="ru-RU" sz="2400"/>
              <a:t>-</a:t>
            </a:r>
            <a:r>
              <a:rPr lang="ru-RU" altLang="ru-RU" sz="2400"/>
              <a:t> </a:t>
            </a:r>
            <a:r>
              <a:rPr lang="ru-RU" altLang="ru-RU" sz="2400" b="1"/>
              <a:t>Правительством РФ</a:t>
            </a:r>
            <a:r>
              <a:rPr lang="ru-RU" altLang="ru-RU" sz="2400"/>
              <a:t> </a:t>
            </a:r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4298950" y="3665538"/>
            <a:ext cx="4668838" cy="1200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за счет бюджетов субъектов РФ </a:t>
            </a:r>
          </a:p>
          <a:p>
            <a:pPr algn="ctr"/>
            <a:r>
              <a:rPr lang="ru-RU"/>
              <a:t>и местных бюджетов – органами государственной власти субъектов РФ </a:t>
            </a:r>
          </a:p>
          <a:p>
            <a:pPr algn="ctr"/>
            <a:r>
              <a:rPr lang="ru-RU"/>
              <a:t>и органами местного самоуправления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9"/>
          <p:cNvSpPr txBox="1">
            <a:spLocks noChangeArrowheads="1"/>
          </p:cNvSpPr>
          <p:nvPr/>
        </p:nvSpPr>
        <p:spPr bwMode="auto">
          <a:xfrm>
            <a:off x="292100" y="476250"/>
            <a:ext cx="83169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Квота </a:t>
            </a:r>
            <a:r>
              <a:rPr lang="ru-RU" altLang="ru-RU" sz="2400" b="1">
                <a:solidFill>
                  <a:srgbClr val="7B0F19"/>
                </a:solidFill>
              </a:rPr>
              <a:t>приема на </a:t>
            </a: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целевое обучение</a:t>
            </a:r>
          </a:p>
        </p:txBody>
      </p:sp>
      <p:sp>
        <p:nvSpPr>
          <p:cNvPr id="35842" name="Text Box 9"/>
          <p:cNvSpPr txBox="1">
            <a:spLocks noChangeArrowheads="1"/>
          </p:cNvSpPr>
          <p:nvPr/>
        </p:nvSpPr>
        <p:spPr bwMode="auto">
          <a:xfrm>
            <a:off x="611188" y="4005263"/>
            <a:ext cx="7997825" cy="954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/>
              <a:t>устанавливает </a:t>
            </a:r>
            <a:r>
              <a:rPr lang="ru-RU" altLang="ru-RU" sz="2800">
                <a:cs typeface="Arial" charset="0"/>
              </a:rPr>
              <a:t>квоту приема </a:t>
            </a:r>
            <a:r>
              <a:rPr lang="ru-RU" altLang="ru-RU" sz="2800"/>
              <a:t>на целевое обучение </a:t>
            </a:r>
            <a:r>
              <a:rPr lang="ru-RU" sz="2800"/>
              <a:t>за счет федерального бюджета</a:t>
            </a:r>
            <a:endParaRPr lang="ru-RU" altLang="ru-RU" sz="2800"/>
          </a:p>
        </p:txBody>
      </p:sp>
      <p:sp>
        <p:nvSpPr>
          <p:cNvPr id="35843" name="Text Box 9"/>
          <p:cNvSpPr txBox="1">
            <a:spLocks noChangeArrowheads="1"/>
          </p:cNvSpPr>
          <p:nvPr/>
        </p:nvSpPr>
        <p:spPr bwMode="auto">
          <a:xfrm>
            <a:off x="611188" y="5013325"/>
            <a:ext cx="7997825" cy="9540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/>
              <a:t>может устанавливать квоту </a:t>
            </a:r>
          </a:p>
          <a:p>
            <a:pPr algn="ctr"/>
            <a:r>
              <a:rPr lang="ru-RU" altLang="ru-RU" sz="2800"/>
              <a:t>с указанием субъектов РФ </a:t>
            </a:r>
          </a:p>
        </p:txBody>
      </p:sp>
      <p:sp>
        <p:nvSpPr>
          <p:cNvPr id="35844" name="Text Box 9"/>
          <p:cNvSpPr txBox="1">
            <a:spLocks noChangeArrowheads="1"/>
          </p:cNvSpPr>
          <p:nvPr/>
        </p:nvSpPr>
        <p:spPr bwMode="auto">
          <a:xfrm>
            <a:off x="182563" y="1958975"/>
            <a:ext cx="8785225" cy="4619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/>
              <a:t>Итак, Правительство РФ:</a:t>
            </a:r>
          </a:p>
        </p:txBody>
      </p:sp>
      <p:sp>
        <p:nvSpPr>
          <p:cNvPr id="35845" name="Text Box 9"/>
          <p:cNvSpPr txBox="1">
            <a:spLocks noChangeArrowheads="1"/>
          </p:cNvSpPr>
          <p:nvPr/>
        </p:nvSpPr>
        <p:spPr bwMode="auto">
          <a:xfrm>
            <a:off x="280988" y="1125538"/>
            <a:ext cx="813593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C3300"/>
              </a:solidFill>
            </a:endParaRPr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B3AB79D-61CA-4374-AFE6-E006E6FB1E14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35847" name="Text Box 9"/>
          <p:cNvSpPr txBox="1">
            <a:spLocks noChangeArrowheads="1"/>
          </p:cNvSpPr>
          <p:nvPr/>
        </p:nvSpPr>
        <p:spPr bwMode="auto">
          <a:xfrm>
            <a:off x="611188" y="2573338"/>
            <a:ext cx="7997825" cy="13858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/>
              <a:t>устанавливает перечень специальностей </a:t>
            </a:r>
          </a:p>
          <a:p>
            <a:pPr algn="ctr"/>
            <a:r>
              <a:rPr lang="ru-RU" altLang="ru-RU" sz="2800"/>
              <a:t>и направлений подготовки для приема </a:t>
            </a:r>
          </a:p>
          <a:p>
            <a:pPr algn="ctr"/>
            <a:r>
              <a:rPr lang="ru-RU" altLang="ru-RU" sz="2800"/>
              <a:t>на целевое обучение</a:t>
            </a:r>
          </a:p>
        </p:txBody>
      </p:sp>
      <p:grpSp>
        <p:nvGrpSpPr>
          <p:cNvPr id="35848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9"/>
          <p:cNvSpPr txBox="1">
            <a:spLocks noChangeArrowheads="1"/>
          </p:cNvSpPr>
          <p:nvPr/>
        </p:nvSpPr>
        <p:spPr bwMode="auto">
          <a:xfrm>
            <a:off x="323850" y="1989138"/>
            <a:ext cx="86090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3200" b="1">
                <a:solidFill>
                  <a:srgbClr val="871F03"/>
                </a:solidFill>
                <a:cs typeface="Arial" charset="0"/>
              </a:rPr>
              <a:t>Изменения в отношении </a:t>
            </a:r>
          </a:p>
          <a:p>
            <a:pPr>
              <a:lnSpc>
                <a:spcPct val="90000"/>
              </a:lnSpc>
            </a:pPr>
            <a:r>
              <a:rPr lang="ru-RU" altLang="ru-RU" sz="3200" b="1">
                <a:solidFill>
                  <a:srgbClr val="871F03"/>
                </a:solidFill>
                <a:cs typeface="Arial" charset="0"/>
              </a:rPr>
              <a:t>заказчиков приема на целевое </a:t>
            </a:r>
          </a:p>
          <a:p>
            <a:pPr>
              <a:lnSpc>
                <a:spcPct val="90000"/>
              </a:lnSpc>
            </a:pPr>
            <a:r>
              <a:rPr lang="ru-RU" altLang="ru-RU" sz="3200" b="1">
                <a:solidFill>
                  <a:srgbClr val="871F03"/>
                </a:solidFill>
                <a:cs typeface="Arial" charset="0"/>
              </a:rPr>
              <a:t>обучение</a:t>
            </a:r>
          </a:p>
          <a:p>
            <a:pPr>
              <a:lnSpc>
                <a:spcPct val="90000"/>
              </a:lnSpc>
            </a:pPr>
            <a:endParaRPr lang="ru-RU" altLang="ru-RU" sz="3200" b="1">
              <a:solidFill>
                <a:srgbClr val="7B0F19"/>
              </a:solidFill>
            </a:endParaRPr>
          </a:p>
        </p:txBody>
      </p:sp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C694B8-20E4-4A06-B9E2-5A1AC274BF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9"/>
          <p:cNvSpPr txBox="1">
            <a:spLocks noChangeArrowheads="1"/>
          </p:cNvSpPr>
          <p:nvPr/>
        </p:nvSpPr>
        <p:spPr bwMode="auto">
          <a:xfrm>
            <a:off x="179388" y="193675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Кто может быть заказчиком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>
                <a:solidFill>
                  <a:srgbClr val="871F03"/>
                </a:solidFill>
                <a:cs typeface="Arial" charset="0"/>
              </a:rPr>
              <a:t>при приеме на целевое обучение</a:t>
            </a:r>
          </a:p>
          <a:p>
            <a:pPr>
              <a:lnSpc>
                <a:spcPct val="90000"/>
              </a:lnSpc>
            </a:pPr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37890" name="Text Box 9"/>
          <p:cNvSpPr txBox="1">
            <a:spLocks noChangeArrowheads="1"/>
          </p:cNvSpPr>
          <p:nvPr/>
        </p:nvSpPr>
        <p:spPr bwMode="auto">
          <a:xfrm>
            <a:off x="442913" y="2420938"/>
            <a:ext cx="8353425" cy="14462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/>
              <a:t>Перечень заказчиков расширен</a:t>
            </a:r>
            <a:endParaRPr lang="ru-RU" sz="4400" b="1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B5AD28BA-22F8-4DBC-ADF4-1B9D59CBB73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37892" name="AutoShape 43"/>
          <p:cNvSpPr>
            <a:spLocks noChangeArrowheads="1"/>
          </p:cNvSpPr>
          <p:nvPr/>
        </p:nvSpPr>
        <p:spPr bwMode="auto">
          <a:xfrm rot="5400000">
            <a:off x="3854451" y="1487487"/>
            <a:ext cx="1223962" cy="931863"/>
          </a:xfrm>
          <a:prstGeom prst="rightArrow">
            <a:avLst>
              <a:gd name="adj1" fmla="val 50000"/>
              <a:gd name="adj2" fmla="val 48403"/>
            </a:avLst>
          </a:prstGeom>
          <a:solidFill>
            <a:schemeClr val="bg1"/>
          </a:solidFill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9"/>
          <p:cNvSpPr txBox="1">
            <a:spLocks noChangeArrowheads="1"/>
          </p:cNvSpPr>
          <p:nvPr/>
        </p:nvSpPr>
        <p:spPr bwMode="auto">
          <a:xfrm>
            <a:off x="179388" y="193675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Кто может быть заказчиком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>
                <a:solidFill>
                  <a:srgbClr val="871F03"/>
                </a:solidFill>
                <a:cs typeface="Arial" charset="0"/>
              </a:rPr>
              <a:t>при приеме на целевое обучение</a:t>
            </a:r>
          </a:p>
          <a:p>
            <a:pPr>
              <a:lnSpc>
                <a:spcPct val="90000"/>
              </a:lnSpc>
            </a:pPr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38914" name="Text Box 9"/>
          <p:cNvSpPr txBox="1">
            <a:spLocks noChangeArrowheads="1"/>
          </p:cNvSpPr>
          <p:nvPr/>
        </p:nvSpPr>
        <p:spPr bwMode="auto">
          <a:xfrm>
            <a:off x="611188" y="1484313"/>
            <a:ext cx="8353425" cy="48006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700"/>
              <a:t>1) федеральные государственные органы, органы государственной власти субъектов Российской Федерации, органы местного самоуправления;</a:t>
            </a:r>
          </a:p>
          <a:p>
            <a:r>
              <a:rPr lang="ru-RU" sz="1700"/>
              <a:t>2) государственные и муниципальные учреждения, унитарные предприятия;</a:t>
            </a:r>
          </a:p>
          <a:p>
            <a:r>
              <a:rPr lang="ru-RU" sz="1700"/>
              <a:t>3) государственные корпорации;</a:t>
            </a:r>
          </a:p>
          <a:p>
            <a:r>
              <a:rPr lang="ru-RU" sz="1700"/>
              <a:t>4) государственные компании;</a:t>
            </a:r>
          </a:p>
          <a:p>
            <a:r>
              <a:rPr lang="ru-RU" sz="1700" b="1">
                <a:solidFill>
                  <a:srgbClr val="C00000"/>
                </a:solidFill>
              </a:rPr>
              <a:t>5) организации, включенные в сводный реестр организаций оборонно-промышленного комплекса, формируемый в соответствии с частью 2 статьи 21 Федерального закона от 31 декабря 2014 года N 488-ФЗ «О промышленной политике в Российской Федерации»;</a:t>
            </a:r>
          </a:p>
          <a:p>
            <a:r>
              <a:rPr lang="ru-RU" sz="1700"/>
              <a:t>6) хозяйственные общества, в уставном капитале которых присутствует доля Российской Федерации, субъекта Российской Федерации или муниципального образования;</a:t>
            </a:r>
          </a:p>
          <a:p>
            <a:r>
              <a:rPr lang="ru-RU" sz="1700" b="1">
                <a:solidFill>
                  <a:srgbClr val="C00000"/>
                </a:solidFill>
              </a:rPr>
              <a:t>7) акционерные общества, акции которых находятся в собственности или в доверительном управлении государственной корпорации;</a:t>
            </a:r>
          </a:p>
          <a:p>
            <a:r>
              <a:rPr lang="ru-RU" sz="1700" b="1">
                <a:solidFill>
                  <a:srgbClr val="C00000"/>
                </a:solidFill>
              </a:rPr>
              <a:t>8) дочерние хозяйственные общества организаций, указанных в п. 4, 6 и 7;</a:t>
            </a:r>
          </a:p>
          <a:p>
            <a:r>
              <a:rPr lang="ru-RU" sz="1700" b="1">
                <a:solidFill>
                  <a:srgbClr val="C00000"/>
                </a:solidFill>
              </a:rPr>
              <a:t>9) организации, которые созданы государственными корпорациями или переданы государственным корпорациям в соответствии с положениями федеральных законов об указанных корпорациях</a:t>
            </a:r>
          </a:p>
        </p:txBody>
      </p:sp>
      <p:sp>
        <p:nvSpPr>
          <p:cNvPr id="38915" name="Line 10"/>
          <p:cNvSpPr>
            <a:spLocks noChangeShapeType="1"/>
          </p:cNvSpPr>
          <p:nvPr/>
        </p:nvSpPr>
        <p:spPr bwMode="auto">
          <a:xfrm flipV="1">
            <a:off x="250825" y="2997200"/>
            <a:ext cx="0" cy="3354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6" name="Line 11"/>
          <p:cNvSpPr>
            <a:spLocks noChangeShapeType="1"/>
          </p:cNvSpPr>
          <p:nvPr/>
        </p:nvSpPr>
        <p:spPr bwMode="auto">
          <a:xfrm>
            <a:off x="250825" y="530066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7" name="Line 12"/>
          <p:cNvSpPr>
            <a:spLocks noChangeShapeType="1"/>
          </p:cNvSpPr>
          <p:nvPr/>
        </p:nvSpPr>
        <p:spPr bwMode="auto">
          <a:xfrm>
            <a:off x="250825" y="551656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8" name="Line 13"/>
          <p:cNvSpPr>
            <a:spLocks noChangeShapeType="1"/>
          </p:cNvSpPr>
          <p:nvPr/>
        </p:nvSpPr>
        <p:spPr bwMode="auto">
          <a:xfrm>
            <a:off x="250825" y="4797425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9" name="Line 14"/>
          <p:cNvSpPr>
            <a:spLocks noChangeShapeType="1"/>
          </p:cNvSpPr>
          <p:nvPr/>
        </p:nvSpPr>
        <p:spPr bwMode="auto">
          <a:xfrm>
            <a:off x="250825" y="299720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20" name="Прямоугольник 4"/>
          <p:cNvSpPr>
            <a:spLocks noChangeArrowheads="1"/>
          </p:cNvSpPr>
          <p:nvPr/>
        </p:nvSpPr>
        <p:spPr bwMode="auto">
          <a:xfrm>
            <a:off x="119063" y="6351588"/>
            <a:ext cx="1152525" cy="376237"/>
          </a:xfrm>
          <a:prstGeom prst="rect">
            <a:avLst/>
          </a:prstGeom>
          <a:solidFill>
            <a:srgbClr val="C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НОВОЕ</a:t>
            </a:r>
          </a:p>
        </p:txBody>
      </p:sp>
      <p:sp>
        <p:nvSpPr>
          <p:cNvPr id="3892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01F6B9EC-152F-445D-B9BC-44FDD8BA39AE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9"/>
          <p:cNvSpPr txBox="1">
            <a:spLocks noChangeArrowheads="1"/>
          </p:cNvSpPr>
          <p:nvPr/>
        </p:nvSpPr>
        <p:spPr bwMode="auto">
          <a:xfrm>
            <a:off x="323850" y="1341438"/>
            <a:ext cx="8640763" cy="443071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1) федеральные государственные органы, органы государственной власти субъектов Российской Федерации, органы местного самоуправления;</a:t>
            </a:r>
          </a:p>
          <a:p>
            <a:r>
              <a:rPr lang="ru-RU" sz="1400"/>
              <a:t>2) государственные и муниципальные учреждения, унитарные предприятия;</a:t>
            </a:r>
          </a:p>
          <a:p>
            <a:r>
              <a:rPr lang="ru-RU" sz="1400"/>
              <a:t>3) государственные корпорации;</a:t>
            </a:r>
          </a:p>
          <a:p>
            <a:r>
              <a:rPr lang="ru-RU" sz="1400"/>
              <a:t>4) государственные компании;</a:t>
            </a:r>
          </a:p>
          <a:p>
            <a:r>
              <a:rPr lang="ru-RU" sz="2000" b="1">
                <a:solidFill>
                  <a:srgbClr val="C00000"/>
                </a:solidFill>
              </a:rPr>
              <a:t>5) организации, включенные в сводный реестр организаций оборонно-промышленного комплекса, формируемый </a:t>
            </a:r>
          </a:p>
          <a:p>
            <a:r>
              <a:rPr lang="ru-RU" sz="2000" b="1">
                <a:solidFill>
                  <a:srgbClr val="C00000"/>
                </a:solidFill>
              </a:rPr>
              <a:t>в соответствии с частью 2 статьи 21 Федерального закона </a:t>
            </a:r>
          </a:p>
          <a:p>
            <a:r>
              <a:rPr lang="ru-RU" sz="2000" b="1">
                <a:solidFill>
                  <a:srgbClr val="C00000"/>
                </a:solidFill>
              </a:rPr>
              <a:t>от 31 декабря 2014 года N 488-ФЗ «О промышленной политике </a:t>
            </a:r>
          </a:p>
          <a:p>
            <a:r>
              <a:rPr lang="ru-RU" sz="2000" b="1">
                <a:solidFill>
                  <a:srgbClr val="C00000"/>
                </a:solidFill>
              </a:rPr>
              <a:t>в Российской Федерации»;</a:t>
            </a:r>
          </a:p>
          <a:p>
            <a:r>
              <a:rPr lang="ru-RU" sz="1400"/>
              <a:t>6) хозяйственные общества, в уставном капитале которых присутствует доля Российской Федерации, субъекта Российской Федерации или муниципального образования;</a:t>
            </a:r>
          </a:p>
          <a:p>
            <a:r>
              <a:rPr lang="ru-RU" sz="1400" b="1"/>
              <a:t>7) акционерные общества, акции которых находятся в собственности или в доверительном управлении государственной корпорации;</a:t>
            </a:r>
          </a:p>
          <a:p>
            <a:r>
              <a:rPr lang="ru-RU" sz="1400" b="1"/>
              <a:t>8) дочерние хозяйственные общества организаций, указанных в п. 4, 6 и 7;</a:t>
            </a:r>
          </a:p>
          <a:p>
            <a:r>
              <a:rPr lang="ru-RU" sz="1400" b="1"/>
              <a:t>9) организации, которые созданы государственными корпорациями или переданы государственным корпорациям в соответствии с положениями федеральных законов об указанных корпорациях</a:t>
            </a:r>
          </a:p>
        </p:txBody>
      </p:sp>
      <p:sp>
        <p:nvSpPr>
          <p:cNvPr id="39938" name="Прямоугольник 4"/>
          <p:cNvSpPr>
            <a:spLocks noChangeArrowheads="1"/>
          </p:cNvSpPr>
          <p:nvPr/>
        </p:nvSpPr>
        <p:spPr bwMode="auto">
          <a:xfrm>
            <a:off x="7164388" y="6127750"/>
            <a:ext cx="1152525" cy="647700"/>
          </a:xfrm>
          <a:prstGeom prst="rect">
            <a:avLst/>
          </a:prstGeom>
          <a:solidFill>
            <a:srgbClr val="C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Calibri" pitchFamily="34" charset="0"/>
              </a:rPr>
              <a:t>ОПК</a:t>
            </a:r>
          </a:p>
        </p:txBody>
      </p:sp>
      <p:sp>
        <p:nvSpPr>
          <p:cNvPr id="39939" name="AutoShape 43"/>
          <p:cNvSpPr>
            <a:spLocks noChangeArrowheads="1"/>
          </p:cNvSpPr>
          <p:nvPr/>
        </p:nvSpPr>
        <p:spPr bwMode="auto">
          <a:xfrm rot="-5400000">
            <a:off x="6473825" y="4695825"/>
            <a:ext cx="2482850" cy="381000"/>
          </a:xfrm>
          <a:prstGeom prst="rightArrow">
            <a:avLst>
              <a:gd name="adj1" fmla="val 50000"/>
              <a:gd name="adj2" fmla="val 60973"/>
            </a:avLst>
          </a:prstGeom>
          <a:noFill/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39940" name="Text Box 9"/>
          <p:cNvSpPr txBox="1">
            <a:spLocks noChangeArrowheads="1"/>
          </p:cNvSpPr>
          <p:nvPr/>
        </p:nvSpPr>
        <p:spPr bwMode="auto">
          <a:xfrm>
            <a:off x="179388" y="193675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Кто может быть заказчиком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>
                <a:solidFill>
                  <a:srgbClr val="871F03"/>
                </a:solidFill>
                <a:cs typeface="Arial" charset="0"/>
              </a:rPr>
              <a:t>при приеме на целевое обучение</a:t>
            </a:r>
          </a:p>
          <a:p>
            <a:pPr>
              <a:lnSpc>
                <a:spcPct val="90000"/>
              </a:lnSpc>
            </a:pPr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7072B8A-173E-47F3-90AF-C2DC4C37F0F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9"/>
          <p:cNvSpPr txBox="1">
            <a:spLocks noChangeArrowheads="1"/>
          </p:cNvSpPr>
          <p:nvPr/>
        </p:nvSpPr>
        <p:spPr bwMode="auto">
          <a:xfrm>
            <a:off x="323850" y="1557338"/>
            <a:ext cx="8640763" cy="16303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Организации, включенные в сводный реестр организаций оборонно-промышленного комплекса, формируемый </a:t>
            </a:r>
            <a:br>
              <a:rPr lang="ru-RU" sz="2000" b="1"/>
            </a:br>
            <a:r>
              <a:rPr lang="ru-RU" sz="2000" b="1"/>
              <a:t>в соответствии с частью 2 статьи 21 Федерального закона </a:t>
            </a:r>
          </a:p>
          <a:p>
            <a:pPr algn="ctr"/>
            <a:r>
              <a:rPr lang="ru-RU" sz="2000" b="1"/>
              <a:t>от 31 декабря 2014 года N 488-ФЗ «О промышленной политике </a:t>
            </a:r>
          </a:p>
          <a:p>
            <a:pPr algn="ctr"/>
            <a:r>
              <a:rPr lang="ru-RU" sz="2000" b="1"/>
              <a:t>в Российской Федерации»</a:t>
            </a:r>
          </a:p>
        </p:txBody>
      </p:sp>
      <p:sp>
        <p:nvSpPr>
          <p:cNvPr id="40962" name="Прямоугольник 4"/>
          <p:cNvSpPr>
            <a:spLocks noChangeArrowheads="1"/>
          </p:cNvSpPr>
          <p:nvPr/>
        </p:nvSpPr>
        <p:spPr bwMode="auto">
          <a:xfrm>
            <a:off x="330200" y="5397500"/>
            <a:ext cx="86407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cs typeface="Arial" charset="0"/>
              </a:rPr>
              <a:t>Любая организация, включенная в реестр ОПК, </a:t>
            </a:r>
          </a:p>
          <a:p>
            <a:pPr algn="ctr"/>
            <a:r>
              <a:rPr lang="ru-RU" sz="2400" b="1">
                <a:cs typeface="Arial" charset="0"/>
              </a:rPr>
              <a:t>может быть заказчиком приема на целевое обучение (независимо от организационно-правовой формы)</a:t>
            </a:r>
          </a:p>
        </p:txBody>
      </p:sp>
      <p:sp>
        <p:nvSpPr>
          <p:cNvPr id="40963" name="Text Box 9"/>
          <p:cNvSpPr txBox="1">
            <a:spLocks noChangeArrowheads="1"/>
          </p:cNvSpPr>
          <p:nvPr/>
        </p:nvSpPr>
        <p:spPr bwMode="auto">
          <a:xfrm>
            <a:off x="330200" y="3606800"/>
            <a:ext cx="8640763" cy="92392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Приказ Минпромторга России от 03.07.2015 г. № 1828 </a:t>
            </a:r>
          </a:p>
          <a:p>
            <a:pPr algn="ctr"/>
            <a:r>
              <a:rPr lang="ru-RU" b="1"/>
              <a:t>«Об утверждении перечня организаций, включенных в сводный</a:t>
            </a:r>
          </a:p>
          <a:p>
            <a:pPr algn="ctr"/>
            <a:r>
              <a:rPr lang="ru-RU" b="1"/>
              <a:t>реестр организаций оборонно-промышленного комплекса»</a:t>
            </a:r>
          </a:p>
        </p:txBody>
      </p:sp>
      <p:sp>
        <p:nvSpPr>
          <p:cNvPr id="40964" name="AutoShape 43"/>
          <p:cNvSpPr>
            <a:spLocks noChangeArrowheads="1"/>
          </p:cNvSpPr>
          <p:nvPr/>
        </p:nvSpPr>
        <p:spPr bwMode="auto">
          <a:xfrm rot="-5400000">
            <a:off x="4114801" y="4678362"/>
            <a:ext cx="914400" cy="619125"/>
          </a:xfrm>
          <a:prstGeom prst="rightArrow">
            <a:avLst>
              <a:gd name="adj1" fmla="val 50000"/>
              <a:gd name="adj2" fmla="val 48451"/>
            </a:avLst>
          </a:prstGeom>
          <a:noFill/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40965" name="Text Box 9"/>
          <p:cNvSpPr txBox="1">
            <a:spLocks noChangeArrowheads="1"/>
          </p:cNvSpPr>
          <p:nvPr/>
        </p:nvSpPr>
        <p:spPr bwMode="auto">
          <a:xfrm>
            <a:off x="179388" y="193675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Кто может быть заказчиком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>
                <a:solidFill>
                  <a:srgbClr val="871F03"/>
                </a:solidFill>
                <a:cs typeface="Arial" charset="0"/>
              </a:rPr>
              <a:t>при приеме на целевое обучение</a:t>
            </a:r>
          </a:p>
          <a:p>
            <a:pPr>
              <a:lnSpc>
                <a:spcPct val="90000"/>
              </a:lnSpc>
            </a:pPr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5FA04CDB-F736-40AE-AABA-0E1AA1DE976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40967" name="AutoShape 43"/>
          <p:cNvSpPr>
            <a:spLocks noChangeArrowheads="1"/>
          </p:cNvSpPr>
          <p:nvPr/>
        </p:nvSpPr>
        <p:spPr bwMode="auto">
          <a:xfrm rot="5400000">
            <a:off x="4320381" y="3131344"/>
            <a:ext cx="503238" cy="476250"/>
          </a:xfrm>
          <a:prstGeom prst="rightArrow">
            <a:avLst>
              <a:gd name="adj1" fmla="val 45000"/>
              <a:gd name="adj2" fmla="val 62926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9"/>
          <p:cNvSpPr txBox="1">
            <a:spLocks noChangeArrowheads="1"/>
          </p:cNvSpPr>
          <p:nvPr/>
        </p:nvSpPr>
        <p:spPr bwMode="auto">
          <a:xfrm>
            <a:off x="179388" y="407988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Как можно обеспечить </a:t>
            </a:r>
            <a:r>
              <a:rPr lang="ru-RU" altLang="ru-RU" sz="2400" b="1" u="sng">
                <a:solidFill>
                  <a:srgbClr val="871F03"/>
                </a:solidFill>
                <a:cs typeface="Arial" charset="0"/>
              </a:rPr>
              <a:t>прием на целевое обучение</a:t>
            </a: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в интересах </a:t>
            </a: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организаций ОПК</a:t>
            </a:r>
            <a:endParaRPr lang="ru-RU" altLang="ru-RU" sz="2400" b="1" u="sng">
              <a:solidFill>
                <a:srgbClr val="871F03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41986" name="Text Box 9"/>
          <p:cNvSpPr txBox="1">
            <a:spLocks noChangeArrowheads="1"/>
          </p:cNvSpPr>
          <p:nvPr/>
        </p:nvSpPr>
        <p:spPr bwMode="auto">
          <a:xfrm>
            <a:off x="288925" y="1916113"/>
            <a:ext cx="8529638" cy="5365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200" b="1">
                <a:cs typeface="Arial" charset="0"/>
              </a:rPr>
              <a:t>Три способа:</a:t>
            </a:r>
          </a:p>
        </p:txBody>
      </p:sp>
      <p:sp>
        <p:nvSpPr>
          <p:cNvPr id="41987" name="Text Box 9"/>
          <p:cNvSpPr txBox="1">
            <a:spLocks noChangeArrowheads="1"/>
          </p:cNvSpPr>
          <p:nvPr/>
        </p:nvSpPr>
        <p:spPr bwMode="auto">
          <a:xfrm>
            <a:off x="288925" y="2452688"/>
            <a:ext cx="8529638" cy="9779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3200">
                <a:cs typeface="Arial" charset="0"/>
              </a:rPr>
              <a:t>1) организация ОПК не является стороной договора</a:t>
            </a:r>
          </a:p>
        </p:txBody>
      </p:sp>
      <p:sp>
        <p:nvSpPr>
          <p:cNvPr id="41988" name="Text Box 9"/>
          <p:cNvSpPr txBox="1">
            <a:spLocks noChangeArrowheads="1"/>
          </p:cNvSpPr>
          <p:nvPr/>
        </p:nvSpPr>
        <p:spPr bwMode="auto">
          <a:xfrm>
            <a:off x="288925" y="3430588"/>
            <a:ext cx="8529638" cy="14224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3200">
                <a:cs typeface="Arial" charset="0"/>
              </a:rPr>
              <a:t>2) организация ОПК является стороной договора в качестве работодателя </a:t>
            </a:r>
          </a:p>
          <a:p>
            <a:pPr>
              <a:lnSpc>
                <a:spcPct val="90000"/>
              </a:lnSpc>
            </a:pPr>
            <a:r>
              <a:rPr lang="ru-RU" altLang="ru-RU" sz="3200">
                <a:cs typeface="Arial" charset="0"/>
              </a:rPr>
              <a:t>(помимо заказчика)</a:t>
            </a:r>
            <a:endParaRPr lang="ru-RU" altLang="ru-RU" sz="3200"/>
          </a:p>
        </p:txBody>
      </p:sp>
      <p:sp>
        <p:nvSpPr>
          <p:cNvPr id="41989" name="Text Box 9"/>
          <p:cNvSpPr txBox="1">
            <a:spLocks noChangeArrowheads="1"/>
          </p:cNvSpPr>
          <p:nvPr/>
        </p:nvSpPr>
        <p:spPr bwMode="auto">
          <a:xfrm>
            <a:off x="284163" y="4857750"/>
            <a:ext cx="8531225" cy="9779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3200">
                <a:cs typeface="Arial" charset="0"/>
              </a:rPr>
              <a:t>3) организация ОПК является стороной договора в качестве заказчика</a:t>
            </a:r>
            <a:endParaRPr lang="ru-RU" altLang="ru-RU" sz="3200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58A5BEA1-53B3-4D20-B7D4-06125205D46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9"/>
          <p:cNvSpPr txBox="1">
            <a:spLocks noChangeArrowheads="1"/>
          </p:cNvSpPr>
          <p:nvPr/>
        </p:nvSpPr>
        <p:spPr bwMode="auto">
          <a:xfrm>
            <a:off x="250825" y="2744788"/>
            <a:ext cx="2921000" cy="1477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Федеральный государст-венный орган (например, Минпромторг России) </a:t>
            </a:r>
          </a:p>
          <a:p>
            <a:pPr algn="ctr"/>
            <a:r>
              <a:rPr lang="ru-RU"/>
              <a:t>или государственная корпорация</a:t>
            </a:r>
          </a:p>
        </p:txBody>
      </p:sp>
      <p:sp>
        <p:nvSpPr>
          <p:cNvPr id="43010" name="Text Box 9"/>
          <p:cNvSpPr txBox="1">
            <a:spLocks noChangeArrowheads="1"/>
          </p:cNvSpPr>
          <p:nvPr/>
        </p:nvSpPr>
        <p:spPr bwMode="auto">
          <a:xfrm>
            <a:off x="4364038" y="3024188"/>
            <a:ext cx="1781175" cy="10144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0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000" b="1">
                <a:cs typeface="Arial" charset="0"/>
              </a:rPr>
              <a:t>обучении</a:t>
            </a:r>
          </a:p>
        </p:txBody>
      </p:sp>
      <p:sp>
        <p:nvSpPr>
          <p:cNvPr id="43011" name="Text Box 9"/>
          <p:cNvSpPr txBox="1">
            <a:spLocks noChangeArrowheads="1"/>
          </p:cNvSpPr>
          <p:nvPr/>
        </p:nvSpPr>
        <p:spPr bwMode="auto">
          <a:xfrm>
            <a:off x="257175" y="2276475"/>
            <a:ext cx="2914650" cy="4619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Заказчик</a:t>
            </a:r>
          </a:p>
        </p:txBody>
      </p:sp>
      <p:sp>
        <p:nvSpPr>
          <p:cNvPr id="43012" name="Text Box 9"/>
          <p:cNvSpPr txBox="1">
            <a:spLocks noChangeArrowheads="1"/>
          </p:cNvSpPr>
          <p:nvPr/>
        </p:nvSpPr>
        <p:spPr bwMode="auto">
          <a:xfrm>
            <a:off x="6929438" y="3294063"/>
            <a:ext cx="1984375" cy="461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</p:txBody>
      </p:sp>
      <p:cxnSp>
        <p:nvCxnSpPr>
          <p:cNvPr id="43013" name="Прямая со стрелкой 54"/>
          <p:cNvCxnSpPr>
            <a:cxnSpLocks noChangeShapeType="1"/>
            <a:endCxn id="43010" idx="3"/>
          </p:cNvCxnSpPr>
          <p:nvPr/>
        </p:nvCxnSpPr>
        <p:spPr bwMode="auto">
          <a:xfrm flipH="1">
            <a:off x="6145213" y="3530600"/>
            <a:ext cx="760412" cy="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cxnSp>
        <p:nvCxnSpPr>
          <p:cNvPr id="43014" name="Прямая со стрелкой 54"/>
          <p:cNvCxnSpPr>
            <a:cxnSpLocks noChangeShapeType="1"/>
          </p:cNvCxnSpPr>
          <p:nvPr/>
        </p:nvCxnSpPr>
        <p:spPr bwMode="auto">
          <a:xfrm>
            <a:off x="3171825" y="3484563"/>
            <a:ext cx="1192213" cy="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sp>
        <p:nvSpPr>
          <p:cNvPr id="43015" name="Text Box 9"/>
          <p:cNvSpPr txBox="1">
            <a:spLocks noChangeArrowheads="1"/>
          </p:cNvSpPr>
          <p:nvPr/>
        </p:nvSpPr>
        <p:spPr bwMode="auto">
          <a:xfrm>
            <a:off x="331788" y="1631950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u="sng">
                <a:solidFill>
                  <a:srgbClr val="7B0F19"/>
                </a:solidFill>
                <a:cs typeface="Arial" charset="0"/>
              </a:rPr>
              <a:t>1 - организация ОПК не является стороной договора</a:t>
            </a:r>
            <a:endParaRPr lang="ru-RU" altLang="ru-RU" sz="2400" b="1" u="sng">
              <a:solidFill>
                <a:srgbClr val="7B0F19"/>
              </a:solidFill>
            </a:endParaRPr>
          </a:p>
        </p:txBody>
      </p:sp>
      <p:sp>
        <p:nvSpPr>
          <p:cNvPr id="4301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E7E41A06-6B2D-4457-BD32-20E9366B618B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179388" y="407988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Как можно обеспечить </a:t>
            </a:r>
            <a:r>
              <a:rPr lang="ru-RU" altLang="ru-RU" sz="2400" b="1" u="sng">
                <a:solidFill>
                  <a:srgbClr val="871F03"/>
                </a:solidFill>
                <a:cs typeface="Arial" charset="0"/>
              </a:rPr>
              <a:t>прием на целевое обучение</a:t>
            </a: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в интересах </a:t>
            </a: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организаций ОПК</a:t>
            </a:r>
            <a:endParaRPr lang="ru-RU" altLang="ru-RU" sz="2400" b="1" u="sng">
              <a:solidFill>
                <a:srgbClr val="871F03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9"/>
          <p:cNvSpPr txBox="1">
            <a:spLocks noChangeArrowheads="1"/>
          </p:cNvSpPr>
          <p:nvPr/>
        </p:nvSpPr>
        <p:spPr bwMode="auto">
          <a:xfrm>
            <a:off x="514350" y="908050"/>
            <a:ext cx="8305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altLang="ru-RU" sz="2400">
                <a:cs typeface="Arial" charset="0"/>
              </a:rPr>
              <a:t>Изменения в отношении целевого обучения в целом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altLang="ru-RU" sz="2400">
                <a:cs typeface="Arial" charset="0"/>
              </a:rPr>
              <a:t>Изменения в договорном механизме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altLang="ru-RU" sz="2400">
                <a:cs typeface="Arial" charset="0"/>
              </a:rPr>
              <a:t>Изменения в отношении квоты приема на целевое обучение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altLang="ru-RU" sz="2400">
                <a:cs typeface="Arial" charset="0"/>
              </a:rPr>
              <a:t>Изменения в отношении заказчиков приема на целевое обучение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altLang="ru-RU" sz="2400">
                <a:cs typeface="Arial" charset="0"/>
              </a:rPr>
              <a:t>Требования к договору о целевом обучении (для приема на целевое обучение)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altLang="ru-RU" sz="2400"/>
              <a:t>Подзаконные акты, предусмотренные Федеральным законом № </a:t>
            </a:r>
            <a:r>
              <a:rPr lang="ru-RU" sz="2400"/>
              <a:t>337-ФЗ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altLang="ru-RU" sz="2400">
                <a:cs typeface="Arial" charset="0"/>
              </a:rPr>
              <a:t>Основные изменения при приеме на целевое обучение (вместо выводов)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ru-RU" altLang="ru-RU" sz="2400"/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A04F55F-70B8-44AC-8207-337FA467F0B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9"/>
          <p:cNvSpPr txBox="1">
            <a:spLocks noChangeArrowheads="1"/>
          </p:cNvSpPr>
          <p:nvPr/>
        </p:nvSpPr>
        <p:spPr bwMode="auto">
          <a:xfrm>
            <a:off x="6392863" y="5516563"/>
            <a:ext cx="2520950" cy="9540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</a:rPr>
              <a:t>Организация ОПК</a:t>
            </a:r>
          </a:p>
        </p:txBody>
      </p:sp>
      <p:sp>
        <p:nvSpPr>
          <p:cNvPr id="44034" name="AutoShape 43"/>
          <p:cNvSpPr>
            <a:spLocks noChangeArrowheads="1"/>
          </p:cNvSpPr>
          <p:nvPr/>
        </p:nvSpPr>
        <p:spPr bwMode="auto">
          <a:xfrm rot="5400000">
            <a:off x="6838157" y="4218781"/>
            <a:ext cx="1976438" cy="619125"/>
          </a:xfrm>
          <a:prstGeom prst="rightArrow">
            <a:avLst>
              <a:gd name="adj1" fmla="val 50000"/>
              <a:gd name="adj2" fmla="val 2862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44035" name="Text Box 9"/>
          <p:cNvSpPr txBox="1">
            <a:spLocks noChangeArrowheads="1"/>
          </p:cNvSpPr>
          <p:nvPr/>
        </p:nvSpPr>
        <p:spPr bwMode="auto">
          <a:xfrm>
            <a:off x="4859338" y="4800600"/>
            <a:ext cx="2765425" cy="4619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 sz="2400">
                <a:cs typeface="Arial" charset="0"/>
              </a:rPr>
              <a:t>Трудоустройство</a:t>
            </a:r>
          </a:p>
        </p:txBody>
      </p:sp>
      <p:sp>
        <p:nvSpPr>
          <p:cNvPr id="44036" name="Text Box 9"/>
          <p:cNvSpPr txBox="1">
            <a:spLocks noChangeArrowheads="1"/>
          </p:cNvSpPr>
          <p:nvPr/>
        </p:nvSpPr>
        <p:spPr bwMode="auto">
          <a:xfrm>
            <a:off x="4364038" y="3024188"/>
            <a:ext cx="1781175" cy="10144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0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000" b="1">
                <a:cs typeface="Arial" charset="0"/>
              </a:rPr>
              <a:t>обучении</a:t>
            </a:r>
          </a:p>
        </p:txBody>
      </p:sp>
      <p:sp>
        <p:nvSpPr>
          <p:cNvPr id="44037" name="Text Box 9"/>
          <p:cNvSpPr txBox="1">
            <a:spLocks noChangeArrowheads="1"/>
          </p:cNvSpPr>
          <p:nvPr/>
        </p:nvSpPr>
        <p:spPr bwMode="auto">
          <a:xfrm>
            <a:off x="6929438" y="3294063"/>
            <a:ext cx="1984375" cy="461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</p:txBody>
      </p:sp>
      <p:cxnSp>
        <p:nvCxnSpPr>
          <p:cNvPr id="44038" name="Прямая со стрелкой 54"/>
          <p:cNvCxnSpPr>
            <a:cxnSpLocks noChangeShapeType="1"/>
            <a:endCxn id="44036" idx="3"/>
          </p:cNvCxnSpPr>
          <p:nvPr/>
        </p:nvCxnSpPr>
        <p:spPr bwMode="auto">
          <a:xfrm flipH="1">
            <a:off x="6145213" y="3530600"/>
            <a:ext cx="760412" cy="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cxnSp>
        <p:nvCxnSpPr>
          <p:cNvPr id="44039" name="Прямая со стрелкой 54"/>
          <p:cNvCxnSpPr>
            <a:cxnSpLocks noChangeShapeType="1"/>
          </p:cNvCxnSpPr>
          <p:nvPr/>
        </p:nvCxnSpPr>
        <p:spPr bwMode="auto">
          <a:xfrm>
            <a:off x="3171825" y="3484563"/>
            <a:ext cx="1192213" cy="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sp>
        <p:nvSpPr>
          <p:cNvPr id="44040" name="Text Box 9"/>
          <p:cNvSpPr txBox="1">
            <a:spLocks noChangeArrowheads="1"/>
          </p:cNvSpPr>
          <p:nvPr/>
        </p:nvSpPr>
        <p:spPr bwMode="auto">
          <a:xfrm>
            <a:off x="331788" y="1631950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u="sng">
                <a:solidFill>
                  <a:srgbClr val="7B0F19"/>
                </a:solidFill>
                <a:cs typeface="Arial" charset="0"/>
              </a:rPr>
              <a:t>1 - организация ОПК не является стороной договора</a:t>
            </a:r>
            <a:endParaRPr lang="ru-RU" altLang="ru-RU" sz="2400" b="1" u="sng">
              <a:solidFill>
                <a:srgbClr val="7B0F19"/>
              </a:solidFill>
            </a:endParaRPr>
          </a:p>
        </p:txBody>
      </p:sp>
      <p:sp>
        <p:nvSpPr>
          <p:cNvPr id="4404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E1B95C3C-5ED2-4CB2-9C31-421C0181ABE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30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44042" name="Text Box 9"/>
          <p:cNvSpPr txBox="1">
            <a:spLocks noChangeArrowheads="1"/>
          </p:cNvSpPr>
          <p:nvPr/>
        </p:nvSpPr>
        <p:spPr bwMode="auto">
          <a:xfrm>
            <a:off x="250825" y="2744788"/>
            <a:ext cx="2921000" cy="1477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Федеральный государст-венный орган (например, Минпромторг России) </a:t>
            </a:r>
          </a:p>
          <a:p>
            <a:pPr algn="ctr"/>
            <a:r>
              <a:rPr lang="ru-RU"/>
              <a:t>или государственная корпорация</a:t>
            </a:r>
          </a:p>
        </p:txBody>
      </p:sp>
      <p:sp>
        <p:nvSpPr>
          <p:cNvPr id="44043" name="Text Box 9"/>
          <p:cNvSpPr txBox="1">
            <a:spLocks noChangeArrowheads="1"/>
          </p:cNvSpPr>
          <p:nvPr/>
        </p:nvSpPr>
        <p:spPr bwMode="auto">
          <a:xfrm>
            <a:off x="257175" y="2276475"/>
            <a:ext cx="2914650" cy="4619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Заказчик</a:t>
            </a:r>
          </a:p>
        </p:txBody>
      </p:sp>
      <p:sp>
        <p:nvSpPr>
          <p:cNvPr id="44044" name="Text Box 9"/>
          <p:cNvSpPr txBox="1">
            <a:spLocks noChangeArrowheads="1"/>
          </p:cNvSpPr>
          <p:nvPr/>
        </p:nvSpPr>
        <p:spPr bwMode="auto">
          <a:xfrm>
            <a:off x="179388" y="407988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Как можно обеспечить </a:t>
            </a:r>
            <a:r>
              <a:rPr lang="ru-RU" altLang="ru-RU" sz="2400" b="1" u="sng">
                <a:solidFill>
                  <a:srgbClr val="871F03"/>
                </a:solidFill>
                <a:cs typeface="Arial" charset="0"/>
              </a:rPr>
              <a:t>прием на целевое обучение</a:t>
            </a: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в интересах </a:t>
            </a: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организаций ОПК</a:t>
            </a:r>
            <a:endParaRPr lang="ru-RU" altLang="ru-RU" sz="2400" b="1" u="sng">
              <a:solidFill>
                <a:srgbClr val="871F03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9"/>
          <p:cNvSpPr txBox="1">
            <a:spLocks noChangeArrowheads="1"/>
          </p:cNvSpPr>
          <p:nvPr/>
        </p:nvSpPr>
        <p:spPr bwMode="auto">
          <a:xfrm>
            <a:off x="296863" y="5283200"/>
            <a:ext cx="2874962" cy="954088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</a:rPr>
              <a:t>Организация ОПК</a:t>
            </a:r>
          </a:p>
        </p:txBody>
      </p:sp>
      <p:sp>
        <p:nvSpPr>
          <p:cNvPr id="45058" name="Text Box 9"/>
          <p:cNvSpPr txBox="1">
            <a:spLocks noChangeArrowheads="1"/>
          </p:cNvSpPr>
          <p:nvPr/>
        </p:nvSpPr>
        <p:spPr bwMode="auto">
          <a:xfrm>
            <a:off x="4364038" y="2806700"/>
            <a:ext cx="1781175" cy="1016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0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000" b="1">
                <a:cs typeface="Arial" charset="0"/>
              </a:rPr>
              <a:t>обучении</a:t>
            </a:r>
          </a:p>
        </p:txBody>
      </p:sp>
      <p:sp>
        <p:nvSpPr>
          <p:cNvPr id="45059" name="Text Box 9"/>
          <p:cNvSpPr txBox="1">
            <a:spLocks noChangeArrowheads="1"/>
          </p:cNvSpPr>
          <p:nvPr/>
        </p:nvSpPr>
        <p:spPr bwMode="auto">
          <a:xfrm>
            <a:off x="296863" y="4808538"/>
            <a:ext cx="2874962" cy="461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Работодатель</a:t>
            </a:r>
            <a:endParaRPr lang="ru-RU" altLang="ru-RU" sz="2800" b="1">
              <a:cs typeface="Arial" charset="0"/>
            </a:endParaRPr>
          </a:p>
        </p:txBody>
      </p:sp>
      <p:cxnSp>
        <p:nvCxnSpPr>
          <p:cNvPr id="45060" name="Прямая со стрелкой 54"/>
          <p:cNvCxnSpPr>
            <a:cxnSpLocks noChangeShapeType="1"/>
            <a:stCxn id="45064" idx="1"/>
            <a:endCxn id="45058" idx="3"/>
          </p:cNvCxnSpPr>
          <p:nvPr/>
        </p:nvCxnSpPr>
        <p:spPr bwMode="auto">
          <a:xfrm flipH="1">
            <a:off x="6145213" y="3305175"/>
            <a:ext cx="811212" cy="9525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cxnSp>
        <p:nvCxnSpPr>
          <p:cNvPr id="45061" name="Прямая со стрелкой 54"/>
          <p:cNvCxnSpPr>
            <a:cxnSpLocks noChangeShapeType="1"/>
            <a:endCxn id="45058" idx="1"/>
          </p:cNvCxnSpPr>
          <p:nvPr/>
        </p:nvCxnSpPr>
        <p:spPr bwMode="auto">
          <a:xfrm>
            <a:off x="3171825" y="3309938"/>
            <a:ext cx="1192213" cy="4762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cxnSp>
        <p:nvCxnSpPr>
          <p:cNvPr id="45062" name="Прямая со стрелкой 54"/>
          <p:cNvCxnSpPr>
            <a:cxnSpLocks noChangeShapeType="1"/>
          </p:cNvCxnSpPr>
          <p:nvPr/>
        </p:nvCxnSpPr>
        <p:spPr bwMode="auto">
          <a:xfrm flipV="1">
            <a:off x="3171825" y="3822700"/>
            <a:ext cx="1687513" cy="1766888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sp>
        <p:nvSpPr>
          <p:cNvPr id="45063" name="Text Box 9"/>
          <p:cNvSpPr txBox="1">
            <a:spLocks noChangeArrowheads="1"/>
          </p:cNvSpPr>
          <p:nvPr/>
        </p:nvSpPr>
        <p:spPr bwMode="auto">
          <a:xfrm>
            <a:off x="331788" y="1631950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u="sng">
                <a:solidFill>
                  <a:srgbClr val="7B0F19"/>
                </a:solidFill>
                <a:cs typeface="Arial" charset="0"/>
              </a:rPr>
              <a:t>2 - организация ОПК является стороной договора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>
                <a:solidFill>
                  <a:srgbClr val="7B0F19"/>
                </a:solidFill>
                <a:cs typeface="Arial" charset="0"/>
              </a:rPr>
              <a:t>в качестве работодателя</a:t>
            </a:r>
            <a:endParaRPr lang="ru-RU" altLang="ru-RU" sz="2400" b="1" u="sng">
              <a:solidFill>
                <a:srgbClr val="7B0F19"/>
              </a:solidFill>
            </a:endParaRPr>
          </a:p>
        </p:txBody>
      </p:sp>
      <p:sp>
        <p:nvSpPr>
          <p:cNvPr id="45064" name="Text Box 9"/>
          <p:cNvSpPr txBox="1">
            <a:spLocks noChangeArrowheads="1"/>
          </p:cNvSpPr>
          <p:nvPr/>
        </p:nvSpPr>
        <p:spPr bwMode="auto">
          <a:xfrm>
            <a:off x="6956425" y="2889250"/>
            <a:ext cx="1984375" cy="8302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  <a:p>
            <a:pPr algn="ctr"/>
            <a:endParaRPr lang="ru-RU" altLang="ru-RU" sz="2400" b="1">
              <a:cs typeface="Arial" charset="0"/>
            </a:endParaRPr>
          </a:p>
        </p:txBody>
      </p:sp>
      <p:sp>
        <p:nvSpPr>
          <p:cNvPr id="45065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6F2747B-6129-4E0C-80A0-597B09DADA2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31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45066" name="Text Box 9"/>
          <p:cNvSpPr txBox="1">
            <a:spLocks noChangeArrowheads="1"/>
          </p:cNvSpPr>
          <p:nvPr/>
        </p:nvSpPr>
        <p:spPr bwMode="auto">
          <a:xfrm>
            <a:off x="250825" y="3032125"/>
            <a:ext cx="2921000" cy="1476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Федеральный государст-венный орган (например, Минпромторг России) </a:t>
            </a:r>
          </a:p>
          <a:p>
            <a:pPr algn="ctr"/>
            <a:r>
              <a:rPr lang="ru-RU"/>
              <a:t>или государственная корпорация</a:t>
            </a:r>
          </a:p>
        </p:txBody>
      </p:sp>
      <p:sp>
        <p:nvSpPr>
          <p:cNvPr id="45067" name="Text Box 9"/>
          <p:cNvSpPr txBox="1">
            <a:spLocks noChangeArrowheads="1"/>
          </p:cNvSpPr>
          <p:nvPr/>
        </p:nvSpPr>
        <p:spPr bwMode="auto">
          <a:xfrm>
            <a:off x="257175" y="2563813"/>
            <a:ext cx="2914650" cy="461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Заказчик</a:t>
            </a:r>
          </a:p>
        </p:txBody>
      </p:sp>
      <p:sp>
        <p:nvSpPr>
          <p:cNvPr id="45068" name="Text Box 9"/>
          <p:cNvSpPr txBox="1">
            <a:spLocks noChangeArrowheads="1"/>
          </p:cNvSpPr>
          <p:nvPr/>
        </p:nvSpPr>
        <p:spPr bwMode="auto">
          <a:xfrm>
            <a:off x="179388" y="407988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Как можно обеспечить </a:t>
            </a:r>
            <a:r>
              <a:rPr lang="ru-RU" altLang="ru-RU" sz="2400" b="1" u="sng">
                <a:solidFill>
                  <a:srgbClr val="871F03"/>
                </a:solidFill>
                <a:cs typeface="Arial" charset="0"/>
              </a:rPr>
              <a:t>прием на целевое обучение</a:t>
            </a: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в интересах </a:t>
            </a: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организаций ОПК</a:t>
            </a:r>
            <a:endParaRPr lang="ru-RU" altLang="ru-RU" sz="2400" b="1" u="sng">
              <a:solidFill>
                <a:srgbClr val="871F03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9"/>
          <p:cNvSpPr txBox="1">
            <a:spLocks noChangeArrowheads="1"/>
          </p:cNvSpPr>
          <p:nvPr/>
        </p:nvSpPr>
        <p:spPr bwMode="auto">
          <a:xfrm>
            <a:off x="296863" y="5283200"/>
            <a:ext cx="2874962" cy="954088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</a:rPr>
              <a:t>Организация ОПК</a:t>
            </a:r>
          </a:p>
        </p:txBody>
      </p:sp>
      <p:sp>
        <p:nvSpPr>
          <p:cNvPr id="46082" name="Text Box 9"/>
          <p:cNvSpPr txBox="1">
            <a:spLocks noChangeArrowheads="1"/>
          </p:cNvSpPr>
          <p:nvPr/>
        </p:nvSpPr>
        <p:spPr bwMode="auto">
          <a:xfrm>
            <a:off x="4364038" y="2806700"/>
            <a:ext cx="1781175" cy="1016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0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000" b="1">
                <a:cs typeface="Arial" charset="0"/>
              </a:rPr>
              <a:t>обучении</a:t>
            </a:r>
          </a:p>
        </p:txBody>
      </p:sp>
      <p:sp>
        <p:nvSpPr>
          <p:cNvPr id="46083" name="Text Box 9"/>
          <p:cNvSpPr txBox="1">
            <a:spLocks noChangeArrowheads="1"/>
          </p:cNvSpPr>
          <p:nvPr/>
        </p:nvSpPr>
        <p:spPr bwMode="auto">
          <a:xfrm>
            <a:off x="296863" y="4808538"/>
            <a:ext cx="2874962" cy="461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Работодатель</a:t>
            </a:r>
            <a:endParaRPr lang="ru-RU" altLang="ru-RU" sz="2800" b="1">
              <a:cs typeface="Arial" charset="0"/>
            </a:endParaRPr>
          </a:p>
        </p:txBody>
      </p:sp>
      <p:cxnSp>
        <p:nvCxnSpPr>
          <p:cNvPr id="46084" name="Прямая со стрелкой 54"/>
          <p:cNvCxnSpPr>
            <a:cxnSpLocks noChangeShapeType="1"/>
            <a:stCxn id="46090" idx="1"/>
            <a:endCxn id="46082" idx="3"/>
          </p:cNvCxnSpPr>
          <p:nvPr/>
        </p:nvCxnSpPr>
        <p:spPr bwMode="auto">
          <a:xfrm flipH="1">
            <a:off x="6145213" y="3305175"/>
            <a:ext cx="811212" cy="9525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cxnSp>
        <p:nvCxnSpPr>
          <p:cNvPr id="46085" name="Прямая со стрелкой 54"/>
          <p:cNvCxnSpPr>
            <a:cxnSpLocks noChangeShapeType="1"/>
            <a:endCxn id="46082" idx="1"/>
          </p:cNvCxnSpPr>
          <p:nvPr/>
        </p:nvCxnSpPr>
        <p:spPr bwMode="auto">
          <a:xfrm>
            <a:off x="3171825" y="3309938"/>
            <a:ext cx="1192213" cy="4762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cxnSp>
        <p:nvCxnSpPr>
          <p:cNvPr id="46086" name="Прямая со стрелкой 54"/>
          <p:cNvCxnSpPr>
            <a:cxnSpLocks noChangeShapeType="1"/>
          </p:cNvCxnSpPr>
          <p:nvPr/>
        </p:nvCxnSpPr>
        <p:spPr bwMode="auto">
          <a:xfrm flipV="1">
            <a:off x="3171825" y="3822700"/>
            <a:ext cx="1687513" cy="1766888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sp>
        <p:nvSpPr>
          <p:cNvPr id="46087" name="Text Box 9"/>
          <p:cNvSpPr txBox="1">
            <a:spLocks noChangeArrowheads="1"/>
          </p:cNvSpPr>
          <p:nvPr/>
        </p:nvSpPr>
        <p:spPr bwMode="auto">
          <a:xfrm>
            <a:off x="3595688" y="5529263"/>
            <a:ext cx="2765425" cy="4619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 sz="2400">
                <a:cs typeface="Arial" charset="0"/>
              </a:rPr>
              <a:t>Трудоустройство</a:t>
            </a:r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331788" y="1631950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u="sng">
                <a:solidFill>
                  <a:srgbClr val="7B0F19"/>
                </a:solidFill>
                <a:cs typeface="Arial" charset="0"/>
              </a:rPr>
              <a:t>2 - организация ОПК является стороной договора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>
                <a:solidFill>
                  <a:srgbClr val="7B0F19"/>
                </a:solidFill>
                <a:cs typeface="Arial" charset="0"/>
              </a:rPr>
              <a:t>в качестве работодателя</a:t>
            </a:r>
            <a:endParaRPr lang="ru-RU" altLang="ru-RU" sz="2400" b="1" u="sng">
              <a:solidFill>
                <a:srgbClr val="7B0F19"/>
              </a:solidFill>
            </a:endParaRPr>
          </a:p>
        </p:txBody>
      </p:sp>
      <p:sp>
        <p:nvSpPr>
          <p:cNvPr id="17" name="Выгнутая влево стрелка 16"/>
          <p:cNvSpPr>
            <a:spLocks noChangeArrowheads="1"/>
          </p:cNvSpPr>
          <p:nvPr/>
        </p:nvSpPr>
        <p:spPr bwMode="auto">
          <a:xfrm rot="3803577" flipH="1">
            <a:off x="5042694" y="2436019"/>
            <a:ext cx="1354137" cy="5845175"/>
          </a:xfrm>
          <a:prstGeom prst="curvedRightArrow">
            <a:avLst>
              <a:gd name="adj1" fmla="val 31772"/>
              <a:gd name="adj2" fmla="val 66109"/>
              <a:gd name="adj3" fmla="val 44078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latin typeface="+mn-lt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6956425" y="2889250"/>
            <a:ext cx="1984375" cy="8302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  <a:p>
            <a:pPr algn="ctr"/>
            <a:endParaRPr lang="ru-RU" altLang="ru-RU" sz="2400" b="1">
              <a:cs typeface="Arial" charset="0"/>
            </a:endParaRPr>
          </a:p>
        </p:txBody>
      </p:sp>
      <p:sp>
        <p:nvSpPr>
          <p:cNvPr id="4609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B938551D-27CB-43AF-BF03-705B8DB6262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46092" name="Text Box 9"/>
          <p:cNvSpPr txBox="1">
            <a:spLocks noChangeArrowheads="1"/>
          </p:cNvSpPr>
          <p:nvPr/>
        </p:nvSpPr>
        <p:spPr bwMode="auto">
          <a:xfrm>
            <a:off x="250825" y="3032125"/>
            <a:ext cx="2921000" cy="1476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Федеральный государст-венный орган (например, Минпромторг России) </a:t>
            </a:r>
          </a:p>
          <a:p>
            <a:pPr algn="ctr"/>
            <a:r>
              <a:rPr lang="ru-RU"/>
              <a:t>или государственная корпорация</a:t>
            </a:r>
          </a:p>
        </p:txBody>
      </p:sp>
      <p:sp>
        <p:nvSpPr>
          <p:cNvPr id="46093" name="Text Box 9"/>
          <p:cNvSpPr txBox="1">
            <a:spLocks noChangeArrowheads="1"/>
          </p:cNvSpPr>
          <p:nvPr/>
        </p:nvSpPr>
        <p:spPr bwMode="auto">
          <a:xfrm>
            <a:off x="257175" y="2563813"/>
            <a:ext cx="2914650" cy="461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Заказчик</a:t>
            </a:r>
          </a:p>
        </p:txBody>
      </p:sp>
      <p:sp>
        <p:nvSpPr>
          <p:cNvPr id="46094" name="Text Box 9"/>
          <p:cNvSpPr txBox="1">
            <a:spLocks noChangeArrowheads="1"/>
          </p:cNvSpPr>
          <p:nvPr/>
        </p:nvSpPr>
        <p:spPr bwMode="auto">
          <a:xfrm>
            <a:off x="179388" y="407988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Как можно обеспечить </a:t>
            </a:r>
            <a:r>
              <a:rPr lang="ru-RU" altLang="ru-RU" sz="2400" b="1" u="sng">
                <a:solidFill>
                  <a:srgbClr val="871F03"/>
                </a:solidFill>
                <a:cs typeface="Arial" charset="0"/>
              </a:rPr>
              <a:t>прием на целевое обучение</a:t>
            </a: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в интересах </a:t>
            </a: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организаций ОПК</a:t>
            </a:r>
            <a:endParaRPr lang="ru-RU" altLang="ru-RU" sz="2400" b="1" u="sng">
              <a:solidFill>
                <a:srgbClr val="871F03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9"/>
          <p:cNvSpPr txBox="1">
            <a:spLocks noChangeArrowheads="1"/>
          </p:cNvSpPr>
          <p:nvPr/>
        </p:nvSpPr>
        <p:spPr bwMode="auto">
          <a:xfrm>
            <a:off x="331788" y="1631950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u="sng">
                <a:solidFill>
                  <a:srgbClr val="7B0F19"/>
                </a:solidFill>
                <a:cs typeface="Arial" charset="0"/>
              </a:rPr>
              <a:t>3 - организация ОПК является стороной договора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>
                <a:solidFill>
                  <a:srgbClr val="7B0F19"/>
                </a:solidFill>
                <a:cs typeface="Arial" charset="0"/>
              </a:rPr>
              <a:t>в качестве заказчика</a:t>
            </a:r>
            <a:endParaRPr lang="ru-RU" altLang="ru-RU" sz="2400" b="1" u="sng">
              <a:solidFill>
                <a:srgbClr val="7B0F19"/>
              </a:solidFill>
            </a:endParaRPr>
          </a:p>
        </p:txBody>
      </p:sp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1EBA4A63-8224-4FC6-807C-75D201FB770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33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47107" name="Text Box 9"/>
          <p:cNvSpPr txBox="1">
            <a:spLocks noChangeArrowheads="1"/>
          </p:cNvSpPr>
          <p:nvPr/>
        </p:nvSpPr>
        <p:spPr bwMode="auto">
          <a:xfrm>
            <a:off x="266700" y="3098800"/>
            <a:ext cx="2905125" cy="954088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</a:rPr>
              <a:t>Организация ОПК</a:t>
            </a:r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auto">
          <a:xfrm>
            <a:off x="4364038" y="2952750"/>
            <a:ext cx="1781175" cy="1016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0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000" b="1">
                <a:cs typeface="Arial" charset="0"/>
              </a:rPr>
              <a:t>обучении</a:t>
            </a:r>
          </a:p>
        </p:txBody>
      </p:sp>
      <p:sp>
        <p:nvSpPr>
          <p:cNvPr id="47109" name="Text Box 9"/>
          <p:cNvSpPr txBox="1">
            <a:spLocks noChangeArrowheads="1"/>
          </p:cNvSpPr>
          <p:nvPr/>
        </p:nvSpPr>
        <p:spPr bwMode="auto">
          <a:xfrm>
            <a:off x="257175" y="2636838"/>
            <a:ext cx="2909888" cy="461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Заказчик</a:t>
            </a:r>
          </a:p>
        </p:txBody>
      </p:sp>
      <p:cxnSp>
        <p:nvCxnSpPr>
          <p:cNvPr id="47110" name="Прямая со стрелкой 54"/>
          <p:cNvCxnSpPr>
            <a:cxnSpLocks noChangeShapeType="1"/>
            <a:endCxn id="47108" idx="3"/>
          </p:cNvCxnSpPr>
          <p:nvPr/>
        </p:nvCxnSpPr>
        <p:spPr bwMode="auto">
          <a:xfrm flipH="1">
            <a:off x="6145213" y="3460750"/>
            <a:ext cx="760412" cy="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cxnSp>
        <p:nvCxnSpPr>
          <p:cNvPr id="47111" name="Прямая со стрелкой 54"/>
          <p:cNvCxnSpPr>
            <a:cxnSpLocks noChangeShapeType="1"/>
            <a:endCxn id="47108" idx="1"/>
          </p:cNvCxnSpPr>
          <p:nvPr/>
        </p:nvCxnSpPr>
        <p:spPr bwMode="auto">
          <a:xfrm>
            <a:off x="3171825" y="3454400"/>
            <a:ext cx="1192213" cy="635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6929438" y="3070225"/>
            <a:ext cx="1984375" cy="83185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  <a:p>
            <a:pPr algn="ctr"/>
            <a:endParaRPr lang="ru-RU" altLang="ru-RU" sz="2400" b="1">
              <a:cs typeface="Arial" charset="0"/>
            </a:endParaRP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179388" y="407988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Как можно обеспечить </a:t>
            </a:r>
            <a:r>
              <a:rPr lang="ru-RU" altLang="ru-RU" sz="2400" b="1" u="sng">
                <a:solidFill>
                  <a:srgbClr val="871F03"/>
                </a:solidFill>
                <a:cs typeface="Arial" charset="0"/>
              </a:rPr>
              <a:t>прием на целевое обучение</a:t>
            </a: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в интересах </a:t>
            </a: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организаций ОПК</a:t>
            </a:r>
            <a:endParaRPr lang="ru-RU" altLang="ru-RU" sz="2400" b="1" u="sng">
              <a:solidFill>
                <a:srgbClr val="871F03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9"/>
          <p:cNvSpPr txBox="1">
            <a:spLocks noChangeArrowheads="1"/>
          </p:cNvSpPr>
          <p:nvPr/>
        </p:nvSpPr>
        <p:spPr bwMode="auto">
          <a:xfrm>
            <a:off x="266700" y="3098800"/>
            <a:ext cx="2905125" cy="954088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</a:rPr>
              <a:t>Организация ОПК</a:t>
            </a:r>
          </a:p>
        </p:txBody>
      </p:sp>
      <p:sp>
        <p:nvSpPr>
          <p:cNvPr id="48130" name="Text Box 9"/>
          <p:cNvSpPr txBox="1">
            <a:spLocks noChangeArrowheads="1"/>
          </p:cNvSpPr>
          <p:nvPr/>
        </p:nvSpPr>
        <p:spPr bwMode="auto">
          <a:xfrm>
            <a:off x="4364038" y="2952750"/>
            <a:ext cx="1781175" cy="1016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0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000" b="1">
                <a:cs typeface="Arial" charset="0"/>
              </a:rPr>
              <a:t>обучении</a:t>
            </a:r>
          </a:p>
        </p:txBody>
      </p:sp>
      <p:sp>
        <p:nvSpPr>
          <p:cNvPr id="48131" name="Text Box 9"/>
          <p:cNvSpPr txBox="1">
            <a:spLocks noChangeArrowheads="1"/>
          </p:cNvSpPr>
          <p:nvPr/>
        </p:nvSpPr>
        <p:spPr bwMode="auto">
          <a:xfrm>
            <a:off x="257175" y="2636838"/>
            <a:ext cx="2909888" cy="461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Заказчик</a:t>
            </a:r>
          </a:p>
        </p:txBody>
      </p:sp>
      <p:cxnSp>
        <p:nvCxnSpPr>
          <p:cNvPr id="48132" name="Прямая со стрелкой 54"/>
          <p:cNvCxnSpPr>
            <a:cxnSpLocks noChangeShapeType="1"/>
            <a:endCxn id="48130" idx="3"/>
          </p:cNvCxnSpPr>
          <p:nvPr/>
        </p:nvCxnSpPr>
        <p:spPr bwMode="auto">
          <a:xfrm flipH="1">
            <a:off x="6145213" y="3460750"/>
            <a:ext cx="760412" cy="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cxnSp>
        <p:nvCxnSpPr>
          <p:cNvPr id="48133" name="Прямая со стрелкой 54"/>
          <p:cNvCxnSpPr>
            <a:cxnSpLocks noChangeShapeType="1"/>
            <a:endCxn id="48130" idx="1"/>
          </p:cNvCxnSpPr>
          <p:nvPr/>
        </p:nvCxnSpPr>
        <p:spPr bwMode="auto">
          <a:xfrm>
            <a:off x="3171825" y="3454400"/>
            <a:ext cx="1192213" cy="635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sp>
        <p:nvSpPr>
          <p:cNvPr id="48134" name="Text Box 9"/>
          <p:cNvSpPr txBox="1">
            <a:spLocks noChangeArrowheads="1"/>
          </p:cNvSpPr>
          <p:nvPr/>
        </p:nvSpPr>
        <p:spPr bwMode="auto">
          <a:xfrm>
            <a:off x="3167063" y="4408488"/>
            <a:ext cx="2763837" cy="4619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 sz="2400">
                <a:cs typeface="Arial" charset="0"/>
              </a:rPr>
              <a:t>Трудоустройство</a:t>
            </a:r>
          </a:p>
        </p:txBody>
      </p:sp>
      <p:sp>
        <p:nvSpPr>
          <p:cNvPr id="48135" name="Text Box 9"/>
          <p:cNvSpPr txBox="1">
            <a:spLocks noChangeArrowheads="1"/>
          </p:cNvSpPr>
          <p:nvPr/>
        </p:nvSpPr>
        <p:spPr bwMode="auto">
          <a:xfrm>
            <a:off x="331788" y="1631950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u="sng">
                <a:solidFill>
                  <a:srgbClr val="7B0F19"/>
                </a:solidFill>
                <a:cs typeface="Arial" charset="0"/>
              </a:rPr>
              <a:t>3 - организация ОПК является стороной договора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>
                <a:solidFill>
                  <a:srgbClr val="7B0F19"/>
                </a:solidFill>
                <a:cs typeface="Arial" charset="0"/>
              </a:rPr>
              <a:t>в качестве заказчика</a:t>
            </a:r>
            <a:endParaRPr lang="ru-RU" altLang="ru-RU" sz="2400" b="1" u="sng">
              <a:solidFill>
                <a:srgbClr val="7B0F19"/>
              </a:solidFill>
            </a:endParaRPr>
          </a:p>
        </p:txBody>
      </p:sp>
      <p:sp>
        <p:nvSpPr>
          <p:cNvPr id="23" name="Выгнутая влево стрелка 22"/>
          <p:cNvSpPr>
            <a:spLocks noChangeArrowheads="1"/>
          </p:cNvSpPr>
          <p:nvPr/>
        </p:nvSpPr>
        <p:spPr bwMode="auto">
          <a:xfrm rot="5118125" flipH="1">
            <a:off x="4487863" y="1076325"/>
            <a:ext cx="1101725" cy="6702425"/>
          </a:xfrm>
          <a:prstGeom prst="curvedRightArrow">
            <a:avLst>
              <a:gd name="adj1" fmla="val 31772"/>
              <a:gd name="adj2" fmla="val 66109"/>
              <a:gd name="adj3" fmla="val 44078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latin typeface="+mn-lt"/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6929438" y="3070225"/>
            <a:ext cx="1984375" cy="83185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  <a:p>
            <a:pPr algn="ctr"/>
            <a:endParaRPr lang="ru-RU" altLang="ru-RU" sz="2400" b="1">
              <a:cs typeface="Arial" charset="0"/>
            </a:endParaRPr>
          </a:p>
        </p:txBody>
      </p:sp>
      <p:sp>
        <p:nvSpPr>
          <p:cNvPr id="48138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0BAC2BA-DA40-48A2-8608-AC6D3FACA3D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34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48139" name="Text Box 9"/>
          <p:cNvSpPr txBox="1">
            <a:spLocks noChangeArrowheads="1"/>
          </p:cNvSpPr>
          <p:nvPr/>
        </p:nvSpPr>
        <p:spPr bwMode="auto">
          <a:xfrm>
            <a:off x="179388" y="407988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Как можно обеспечить </a:t>
            </a:r>
            <a:r>
              <a:rPr lang="ru-RU" altLang="ru-RU" sz="2400" b="1" u="sng">
                <a:solidFill>
                  <a:srgbClr val="871F03"/>
                </a:solidFill>
                <a:cs typeface="Arial" charset="0"/>
              </a:rPr>
              <a:t>прием на целевое обучение</a:t>
            </a: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в интересах </a:t>
            </a: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организаций ОПК</a:t>
            </a:r>
            <a:endParaRPr lang="ru-RU" altLang="ru-RU" sz="2400" b="1" u="sng">
              <a:solidFill>
                <a:srgbClr val="871F03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9"/>
          <p:cNvSpPr txBox="1">
            <a:spLocks noChangeArrowheads="1"/>
          </p:cNvSpPr>
          <p:nvPr/>
        </p:nvSpPr>
        <p:spPr bwMode="auto">
          <a:xfrm>
            <a:off x="266700" y="3098800"/>
            <a:ext cx="2905125" cy="954088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</a:rPr>
              <a:t>Организация ОПК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4364038" y="2952750"/>
            <a:ext cx="1781175" cy="1016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0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000" b="1">
                <a:cs typeface="Arial" charset="0"/>
              </a:rPr>
              <a:t>обучении</a:t>
            </a:r>
          </a:p>
        </p:txBody>
      </p:sp>
      <p:sp>
        <p:nvSpPr>
          <p:cNvPr id="49155" name="Text Box 9"/>
          <p:cNvSpPr txBox="1">
            <a:spLocks noChangeArrowheads="1"/>
          </p:cNvSpPr>
          <p:nvPr/>
        </p:nvSpPr>
        <p:spPr bwMode="auto">
          <a:xfrm>
            <a:off x="257175" y="2636838"/>
            <a:ext cx="2909888" cy="461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Заказчик</a:t>
            </a:r>
          </a:p>
        </p:txBody>
      </p:sp>
      <p:cxnSp>
        <p:nvCxnSpPr>
          <p:cNvPr id="49156" name="Прямая со стрелкой 54"/>
          <p:cNvCxnSpPr>
            <a:cxnSpLocks noChangeShapeType="1"/>
            <a:endCxn id="49154" idx="3"/>
          </p:cNvCxnSpPr>
          <p:nvPr/>
        </p:nvCxnSpPr>
        <p:spPr bwMode="auto">
          <a:xfrm flipH="1">
            <a:off x="6145213" y="3460750"/>
            <a:ext cx="760412" cy="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cxnSp>
        <p:nvCxnSpPr>
          <p:cNvPr id="49157" name="Прямая со стрелкой 54"/>
          <p:cNvCxnSpPr>
            <a:cxnSpLocks noChangeShapeType="1"/>
            <a:endCxn id="49154" idx="1"/>
          </p:cNvCxnSpPr>
          <p:nvPr/>
        </p:nvCxnSpPr>
        <p:spPr bwMode="auto">
          <a:xfrm>
            <a:off x="3171825" y="3454400"/>
            <a:ext cx="1192213" cy="635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sp>
        <p:nvSpPr>
          <p:cNvPr id="49158" name="Text Box 9"/>
          <p:cNvSpPr txBox="1">
            <a:spLocks noChangeArrowheads="1"/>
          </p:cNvSpPr>
          <p:nvPr/>
        </p:nvSpPr>
        <p:spPr bwMode="auto">
          <a:xfrm>
            <a:off x="3167063" y="4408488"/>
            <a:ext cx="2763837" cy="4619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 sz="2400">
                <a:cs typeface="Arial" charset="0"/>
              </a:rPr>
              <a:t>Трудоустройство</a:t>
            </a:r>
          </a:p>
        </p:txBody>
      </p:sp>
      <p:sp>
        <p:nvSpPr>
          <p:cNvPr id="49159" name="Text Box 9"/>
          <p:cNvSpPr txBox="1">
            <a:spLocks noChangeArrowheads="1"/>
          </p:cNvSpPr>
          <p:nvPr/>
        </p:nvSpPr>
        <p:spPr bwMode="auto">
          <a:xfrm>
            <a:off x="331788" y="1631950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u="sng">
                <a:solidFill>
                  <a:srgbClr val="7B0F19"/>
                </a:solidFill>
                <a:cs typeface="Arial" charset="0"/>
              </a:rPr>
              <a:t>3 - организация ОПК является стороной договора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>
                <a:solidFill>
                  <a:srgbClr val="7B0F19"/>
                </a:solidFill>
                <a:cs typeface="Arial" charset="0"/>
              </a:rPr>
              <a:t>в качестве заказчика</a:t>
            </a:r>
            <a:endParaRPr lang="ru-RU" altLang="ru-RU" sz="2400" b="1" u="sng">
              <a:solidFill>
                <a:srgbClr val="7B0F19"/>
              </a:solidFill>
            </a:endParaRPr>
          </a:p>
        </p:txBody>
      </p:sp>
      <p:sp>
        <p:nvSpPr>
          <p:cNvPr id="23" name="Выгнутая влево стрелка 22"/>
          <p:cNvSpPr>
            <a:spLocks noChangeArrowheads="1"/>
          </p:cNvSpPr>
          <p:nvPr/>
        </p:nvSpPr>
        <p:spPr bwMode="auto">
          <a:xfrm rot="5118125" flipH="1">
            <a:off x="4487863" y="1076325"/>
            <a:ext cx="1101725" cy="6702425"/>
          </a:xfrm>
          <a:prstGeom prst="curvedRightArrow">
            <a:avLst>
              <a:gd name="adj1" fmla="val 31772"/>
              <a:gd name="adj2" fmla="val 66109"/>
              <a:gd name="adj3" fmla="val 44078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latin typeface="+mn-lt"/>
            </a:endParaRP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6929438" y="3070225"/>
            <a:ext cx="1984375" cy="83185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  <a:p>
            <a:pPr algn="ctr"/>
            <a:endParaRPr lang="ru-RU" altLang="ru-RU" sz="2400" b="1">
              <a:cs typeface="Arial" charset="0"/>
            </a:endParaRPr>
          </a:p>
        </p:txBody>
      </p:sp>
      <p:sp>
        <p:nvSpPr>
          <p:cNvPr id="49162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704C1A8C-7FDE-4AD7-887D-CA11044CC09E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35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49163" name="Text Box 9"/>
          <p:cNvSpPr txBox="1">
            <a:spLocks noChangeArrowheads="1"/>
          </p:cNvSpPr>
          <p:nvPr/>
        </p:nvSpPr>
        <p:spPr bwMode="auto">
          <a:xfrm>
            <a:off x="468313" y="5121275"/>
            <a:ext cx="8320087" cy="16922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cs typeface="Arial" charset="0"/>
              </a:rPr>
              <a:t>Это имеет принципиальное значение для организаций ОПК, которые в настоящее время не могут являться заказчиками </a:t>
            </a:r>
          </a:p>
          <a:p>
            <a:pPr algn="ctr"/>
            <a:r>
              <a:rPr lang="ru-RU" altLang="ru-RU" sz="1600">
                <a:cs typeface="Arial" charset="0"/>
              </a:rPr>
              <a:t>(не являются государственными (</a:t>
            </a:r>
            <a:r>
              <a:rPr lang="ru-RU" sz="1600"/>
              <a:t>муниципальными) учреждениями, унитарными предприятиями, государственными корпорациями, государственными компаниями, хозяйственными обществами, в уставном капитале которых присутствует доля РФ, субъекта РФ или муниципального образования)</a:t>
            </a:r>
            <a:endParaRPr lang="ru-RU" altLang="ru-RU" sz="1600">
              <a:cs typeface="Arial" charset="0"/>
            </a:endParaRPr>
          </a:p>
        </p:txBody>
      </p:sp>
      <p:grpSp>
        <p:nvGrpSpPr>
          <p:cNvPr id="49164" name="Группа 22"/>
          <p:cNvGrpSpPr>
            <a:grpSpLocks/>
          </p:cNvGrpSpPr>
          <p:nvPr/>
        </p:nvGrpSpPr>
        <p:grpSpPr bwMode="auto">
          <a:xfrm>
            <a:off x="168275" y="6750050"/>
            <a:ext cx="1666875" cy="63500"/>
            <a:chOff x="2857500" y="5805488"/>
            <a:chExt cx="5929313" cy="144462"/>
          </a:xfrm>
        </p:grpSpPr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2857500" y="5805488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 bwMode="auto">
            <a:xfrm>
              <a:off x="3004321" y="5877719"/>
              <a:ext cx="5635671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 bwMode="auto">
            <a:xfrm>
              <a:off x="3139848" y="5949950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165" name="Text Box 9"/>
          <p:cNvSpPr txBox="1">
            <a:spLocks noChangeArrowheads="1"/>
          </p:cNvSpPr>
          <p:nvPr/>
        </p:nvSpPr>
        <p:spPr bwMode="auto">
          <a:xfrm>
            <a:off x="179388" y="407988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Как можно обеспечить </a:t>
            </a:r>
            <a:r>
              <a:rPr lang="ru-RU" altLang="ru-RU" sz="2400" b="1" u="sng">
                <a:solidFill>
                  <a:srgbClr val="871F03"/>
                </a:solidFill>
                <a:cs typeface="Arial" charset="0"/>
              </a:rPr>
              <a:t>прием на целевое обучение</a:t>
            </a: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в интересах </a:t>
            </a:r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организаций ОПК</a:t>
            </a:r>
            <a:endParaRPr lang="ru-RU" altLang="ru-RU" sz="2400" b="1" u="sng">
              <a:solidFill>
                <a:srgbClr val="871F03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9"/>
          <p:cNvSpPr txBox="1">
            <a:spLocks noChangeArrowheads="1"/>
          </p:cNvSpPr>
          <p:nvPr/>
        </p:nvSpPr>
        <p:spPr bwMode="auto">
          <a:xfrm>
            <a:off x="827088" y="1989138"/>
            <a:ext cx="81057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3200" b="1">
                <a:solidFill>
                  <a:srgbClr val="7B0F19"/>
                </a:solidFill>
                <a:cs typeface="Arial" charset="0"/>
              </a:rPr>
              <a:t>Требования к договору </a:t>
            </a:r>
          </a:p>
          <a:p>
            <a:r>
              <a:rPr lang="ru-RU" altLang="ru-RU" sz="3200" b="1">
                <a:solidFill>
                  <a:srgbClr val="7B0F19"/>
                </a:solidFill>
                <a:cs typeface="Arial" charset="0"/>
              </a:rPr>
              <a:t>о целевом обучении </a:t>
            </a:r>
          </a:p>
          <a:p>
            <a:r>
              <a:rPr lang="ru-RU" altLang="ru-RU" sz="3200" b="1">
                <a:solidFill>
                  <a:srgbClr val="7B0F19"/>
                </a:solidFill>
                <a:cs typeface="Arial" charset="0"/>
              </a:rPr>
              <a:t>(для приема на целевое обучение)</a:t>
            </a:r>
            <a:endParaRPr lang="ru-RU" altLang="ru-RU" sz="3200" b="1">
              <a:solidFill>
                <a:srgbClr val="7B0F19"/>
              </a:solidFill>
            </a:endParaRPr>
          </a:p>
          <a:p>
            <a:pPr>
              <a:lnSpc>
                <a:spcPct val="90000"/>
              </a:lnSpc>
            </a:pPr>
            <a:endParaRPr lang="ru-RU" altLang="ru-RU" sz="3200" b="1">
              <a:solidFill>
                <a:srgbClr val="7B0F19"/>
              </a:solidFill>
            </a:endParaRPr>
          </a:p>
        </p:txBody>
      </p:sp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091ED00A-285C-4428-B7A7-01C71F566926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36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9"/>
          <p:cNvSpPr txBox="1">
            <a:spLocks noChangeArrowheads="1"/>
          </p:cNvSpPr>
          <p:nvPr/>
        </p:nvSpPr>
        <p:spPr bwMode="auto">
          <a:xfrm>
            <a:off x="182563" y="449263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Требования к договору для приема на целевое обучение</a:t>
            </a:r>
            <a:endParaRPr lang="ru-RU" altLang="ru-RU" sz="2400" b="1">
              <a:solidFill>
                <a:srgbClr val="7B0F19"/>
              </a:solidFill>
            </a:endParaRPr>
          </a:p>
          <a:p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1AF84EC6-793F-4BAB-880C-F21A36688D51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37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51203" name="Text Box 9"/>
          <p:cNvSpPr txBox="1">
            <a:spLocks noChangeArrowheads="1"/>
          </p:cNvSpPr>
          <p:nvPr/>
        </p:nvSpPr>
        <p:spPr bwMode="auto">
          <a:xfrm>
            <a:off x="-3175" y="1412875"/>
            <a:ext cx="2382838" cy="6461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/>
              <a:t>Содержание договора</a:t>
            </a:r>
          </a:p>
        </p:txBody>
      </p:sp>
      <p:sp>
        <p:nvSpPr>
          <p:cNvPr id="51204" name="Text Box 9"/>
          <p:cNvSpPr txBox="1">
            <a:spLocks noChangeArrowheads="1"/>
          </p:cNvSpPr>
          <p:nvPr/>
        </p:nvSpPr>
        <p:spPr bwMode="auto">
          <a:xfrm>
            <a:off x="182563" y="868363"/>
            <a:ext cx="8135937" cy="400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00000"/>
              </a:solidFill>
            </a:endParaRPr>
          </a:p>
        </p:txBody>
      </p:sp>
      <p:sp>
        <p:nvSpPr>
          <p:cNvPr id="51205" name="Text Box 9"/>
          <p:cNvSpPr txBox="1">
            <a:spLocks noChangeArrowheads="1"/>
          </p:cNvSpPr>
          <p:nvPr/>
        </p:nvSpPr>
        <p:spPr bwMode="auto">
          <a:xfrm>
            <a:off x="2397125" y="1354138"/>
            <a:ext cx="6496050" cy="15684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Договор содержит все существенные условия, установленные законодательством </a:t>
            </a:r>
            <a:r>
              <a:rPr lang="ru-RU" altLang="ru-RU" sz="2400" b="1">
                <a:cs typeface="Arial" charset="0"/>
              </a:rPr>
              <a:t>(</a:t>
            </a:r>
            <a:r>
              <a:rPr lang="ru-RU" altLang="ru-RU" sz="2400" b="1"/>
              <a:t>обязательства заказчика и гражданина)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9"/>
          <p:cNvSpPr txBox="1">
            <a:spLocks noChangeArrowheads="1"/>
          </p:cNvSpPr>
          <p:nvPr/>
        </p:nvSpPr>
        <p:spPr bwMode="auto">
          <a:xfrm>
            <a:off x="2397125" y="2276475"/>
            <a:ext cx="6496050" cy="15700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Договор заключен с заказчиком, указанным в статье 71.1 Федерального закона «Об образовании в Российской Федерации»</a:t>
            </a:r>
          </a:p>
        </p:txBody>
      </p:sp>
      <p:sp>
        <p:nvSpPr>
          <p:cNvPr id="52226" name="Text Box 9"/>
          <p:cNvSpPr txBox="1">
            <a:spLocks noChangeArrowheads="1"/>
          </p:cNvSpPr>
          <p:nvPr/>
        </p:nvSpPr>
        <p:spPr bwMode="auto">
          <a:xfrm>
            <a:off x="0" y="2306638"/>
            <a:ext cx="2382838" cy="3698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/>
              <a:t>Заказчик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50D12ACC-1417-4F45-B563-0F6F93334076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38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52228" name="Text Box 9"/>
          <p:cNvSpPr txBox="1">
            <a:spLocks noChangeArrowheads="1"/>
          </p:cNvSpPr>
          <p:nvPr/>
        </p:nvSpPr>
        <p:spPr bwMode="auto">
          <a:xfrm>
            <a:off x="182563" y="449263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Требования к договору для приема на целевое обучение</a:t>
            </a:r>
            <a:endParaRPr lang="ru-RU" altLang="ru-RU" sz="2400" b="1">
              <a:solidFill>
                <a:srgbClr val="7B0F19"/>
              </a:solidFill>
            </a:endParaRPr>
          </a:p>
          <a:p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52229" name="Text Box 9"/>
          <p:cNvSpPr txBox="1">
            <a:spLocks noChangeArrowheads="1"/>
          </p:cNvSpPr>
          <p:nvPr/>
        </p:nvSpPr>
        <p:spPr bwMode="auto">
          <a:xfrm>
            <a:off x="-3175" y="1412875"/>
            <a:ext cx="2382838" cy="6461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/>
              <a:t>Содержание договора</a:t>
            </a:r>
          </a:p>
        </p:txBody>
      </p:sp>
      <p:sp>
        <p:nvSpPr>
          <p:cNvPr id="52230" name="Text Box 9"/>
          <p:cNvSpPr txBox="1">
            <a:spLocks noChangeArrowheads="1"/>
          </p:cNvSpPr>
          <p:nvPr/>
        </p:nvSpPr>
        <p:spPr bwMode="auto">
          <a:xfrm>
            <a:off x="182563" y="868363"/>
            <a:ext cx="8135937" cy="400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00000"/>
              </a:solidFill>
            </a:endParaRPr>
          </a:p>
        </p:txBody>
      </p:sp>
      <p:sp>
        <p:nvSpPr>
          <p:cNvPr id="52231" name="Text Box 9"/>
          <p:cNvSpPr txBox="1">
            <a:spLocks noChangeArrowheads="1"/>
          </p:cNvSpPr>
          <p:nvPr/>
        </p:nvSpPr>
        <p:spPr bwMode="auto">
          <a:xfrm>
            <a:off x="2397125" y="1354138"/>
            <a:ext cx="6496050" cy="9223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Договор содержит все существенные условия, установленные законодательством </a:t>
            </a:r>
            <a:r>
              <a:rPr lang="ru-RU" altLang="ru-RU">
                <a:cs typeface="Arial" charset="0"/>
              </a:rPr>
              <a:t>(</a:t>
            </a:r>
            <a:r>
              <a:rPr lang="ru-RU" altLang="ru-RU"/>
              <a:t>обязательства заказчика и гражданина)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9"/>
          <p:cNvSpPr txBox="1">
            <a:spLocks noChangeArrowheads="1"/>
          </p:cNvSpPr>
          <p:nvPr/>
        </p:nvSpPr>
        <p:spPr bwMode="auto">
          <a:xfrm>
            <a:off x="2397125" y="2276475"/>
            <a:ext cx="6496050" cy="923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Договор заключен с заказчиком, указанным </a:t>
            </a:r>
          </a:p>
          <a:p>
            <a:r>
              <a:rPr lang="ru-RU"/>
              <a:t>в статье 71.1 Федерального закона «Об образовании </a:t>
            </a:r>
          </a:p>
          <a:p>
            <a:r>
              <a:rPr lang="ru-RU"/>
              <a:t>в Российской Федерации»</a:t>
            </a:r>
          </a:p>
        </p:txBody>
      </p:sp>
      <p:sp>
        <p:nvSpPr>
          <p:cNvPr id="53250" name="Text Box 9"/>
          <p:cNvSpPr txBox="1">
            <a:spLocks noChangeArrowheads="1"/>
          </p:cNvSpPr>
          <p:nvPr/>
        </p:nvSpPr>
        <p:spPr bwMode="auto">
          <a:xfrm>
            <a:off x="0" y="2306638"/>
            <a:ext cx="2382838" cy="3698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/>
              <a:t>Заказчик</a:t>
            </a:r>
          </a:p>
        </p:txBody>
      </p:sp>
      <p:sp>
        <p:nvSpPr>
          <p:cNvPr id="53251" name="Text Box 9"/>
          <p:cNvSpPr txBox="1">
            <a:spLocks noChangeArrowheads="1"/>
          </p:cNvSpPr>
          <p:nvPr/>
        </p:nvSpPr>
        <p:spPr bwMode="auto">
          <a:xfrm>
            <a:off x="2397125" y="3195638"/>
            <a:ext cx="6496050" cy="13858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В договоре указана специальность или направление подготовки, </a:t>
            </a:r>
          </a:p>
          <a:p>
            <a:r>
              <a:rPr lang="ru-RU" sz="2800" b="1"/>
              <a:t>по которым установлена квота</a:t>
            </a:r>
          </a:p>
        </p:txBody>
      </p:sp>
      <p:sp>
        <p:nvSpPr>
          <p:cNvPr id="53252" name="Text Box 9"/>
          <p:cNvSpPr txBox="1">
            <a:spLocks noChangeArrowheads="1"/>
          </p:cNvSpPr>
          <p:nvPr/>
        </p:nvSpPr>
        <p:spPr bwMode="auto">
          <a:xfrm>
            <a:off x="-3175" y="3068638"/>
            <a:ext cx="2400300" cy="9223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/>
              <a:t>Специальность, направление подготовки </a:t>
            </a: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0533D01-F963-4AC8-9503-7027691537DE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53254" name="Text Box 9"/>
          <p:cNvSpPr txBox="1">
            <a:spLocks noChangeArrowheads="1"/>
          </p:cNvSpPr>
          <p:nvPr/>
        </p:nvSpPr>
        <p:spPr bwMode="auto">
          <a:xfrm>
            <a:off x="182563" y="449263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Требования к договору для приема на целевое обучение</a:t>
            </a:r>
            <a:endParaRPr lang="ru-RU" altLang="ru-RU" sz="2400" b="1">
              <a:solidFill>
                <a:srgbClr val="7B0F19"/>
              </a:solidFill>
            </a:endParaRPr>
          </a:p>
          <a:p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53255" name="Text Box 9"/>
          <p:cNvSpPr txBox="1">
            <a:spLocks noChangeArrowheads="1"/>
          </p:cNvSpPr>
          <p:nvPr/>
        </p:nvSpPr>
        <p:spPr bwMode="auto">
          <a:xfrm>
            <a:off x="-3175" y="1412875"/>
            <a:ext cx="2382838" cy="6461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/>
              <a:t>Содержание договора</a:t>
            </a:r>
          </a:p>
        </p:txBody>
      </p:sp>
      <p:sp>
        <p:nvSpPr>
          <p:cNvPr id="53256" name="Text Box 9"/>
          <p:cNvSpPr txBox="1">
            <a:spLocks noChangeArrowheads="1"/>
          </p:cNvSpPr>
          <p:nvPr/>
        </p:nvSpPr>
        <p:spPr bwMode="auto">
          <a:xfrm>
            <a:off x="182563" y="868363"/>
            <a:ext cx="8135937" cy="400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00000"/>
              </a:solidFill>
            </a:endParaRP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397125" y="1354138"/>
            <a:ext cx="6496050" cy="9223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Договор содержит все существенные условия, установленные законодательством </a:t>
            </a:r>
            <a:r>
              <a:rPr lang="ru-RU" altLang="ru-RU">
                <a:cs typeface="Arial" charset="0"/>
              </a:rPr>
              <a:t>(</a:t>
            </a:r>
            <a:r>
              <a:rPr lang="ru-RU" altLang="ru-RU"/>
              <a:t>обязательства заказчика и гражданина)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9"/>
          <p:cNvSpPr txBox="1">
            <a:spLocks noChangeArrowheads="1"/>
          </p:cNvSpPr>
          <p:nvPr/>
        </p:nvSpPr>
        <p:spPr bwMode="auto">
          <a:xfrm>
            <a:off x="323850" y="1989138"/>
            <a:ext cx="86090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3200" b="1">
                <a:solidFill>
                  <a:srgbClr val="871F03"/>
                </a:solidFill>
                <a:cs typeface="Arial" charset="0"/>
              </a:rPr>
              <a:t>Изменения в отношении </a:t>
            </a:r>
          </a:p>
          <a:p>
            <a:pPr>
              <a:lnSpc>
                <a:spcPct val="90000"/>
              </a:lnSpc>
            </a:pPr>
            <a:r>
              <a:rPr lang="ru-RU" altLang="ru-RU" sz="3200" b="1">
                <a:solidFill>
                  <a:srgbClr val="871F03"/>
                </a:solidFill>
                <a:cs typeface="Arial" charset="0"/>
              </a:rPr>
              <a:t>целевого обучения в целом</a:t>
            </a:r>
          </a:p>
          <a:p>
            <a:pPr>
              <a:lnSpc>
                <a:spcPct val="90000"/>
              </a:lnSpc>
            </a:pPr>
            <a:endParaRPr lang="ru-RU" altLang="ru-RU" sz="3200" b="1">
              <a:solidFill>
                <a:srgbClr val="7B0F19"/>
              </a:solidFill>
            </a:endParaRPr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CD12CEE5-E9E3-4528-BD8A-D7FFE7C9A9C5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9"/>
          <p:cNvSpPr txBox="1">
            <a:spLocks noChangeArrowheads="1"/>
          </p:cNvSpPr>
          <p:nvPr/>
        </p:nvSpPr>
        <p:spPr bwMode="auto">
          <a:xfrm>
            <a:off x="2397125" y="2276475"/>
            <a:ext cx="6496050" cy="923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Договор заключен с заказчиком, указанным </a:t>
            </a:r>
          </a:p>
          <a:p>
            <a:r>
              <a:rPr lang="ru-RU"/>
              <a:t>в статье 71.1 Федерального закона «Об образовании </a:t>
            </a:r>
          </a:p>
          <a:p>
            <a:r>
              <a:rPr lang="ru-RU"/>
              <a:t>в Российской Федерации»</a:t>
            </a:r>
          </a:p>
        </p:txBody>
      </p:sp>
      <p:sp>
        <p:nvSpPr>
          <p:cNvPr id="54274" name="Text Box 9"/>
          <p:cNvSpPr txBox="1">
            <a:spLocks noChangeArrowheads="1"/>
          </p:cNvSpPr>
          <p:nvPr/>
        </p:nvSpPr>
        <p:spPr bwMode="auto">
          <a:xfrm>
            <a:off x="0" y="2306638"/>
            <a:ext cx="2382838" cy="3698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/>
              <a:t>Заказчик</a:t>
            </a:r>
          </a:p>
        </p:txBody>
      </p:sp>
      <p:sp>
        <p:nvSpPr>
          <p:cNvPr id="54275" name="Text Box 9"/>
          <p:cNvSpPr txBox="1">
            <a:spLocks noChangeArrowheads="1"/>
          </p:cNvSpPr>
          <p:nvPr/>
        </p:nvSpPr>
        <p:spPr bwMode="auto">
          <a:xfrm>
            <a:off x="2397125" y="3803650"/>
            <a:ext cx="6496050" cy="15081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Гражданин поступает на обучение </a:t>
            </a:r>
          </a:p>
          <a:p>
            <a:r>
              <a:rPr lang="ru-RU" sz="2400" b="1"/>
              <a:t>по форме обучения, указанной </a:t>
            </a:r>
          </a:p>
          <a:p>
            <a:r>
              <a:rPr lang="ru-RU" sz="2400" b="1"/>
              <a:t>в договоре </a:t>
            </a:r>
            <a:r>
              <a:rPr lang="ru-RU" sz="2000" b="1"/>
              <a:t>(если в договоре указана форма обучения)</a:t>
            </a:r>
          </a:p>
        </p:txBody>
      </p:sp>
      <p:sp>
        <p:nvSpPr>
          <p:cNvPr id="54276" name="Text Box 9"/>
          <p:cNvSpPr txBox="1">
            <a:spLocks noChangeArrowheads="1"/>
          </p:cNvSpPr>
          <p:nvPr/>
        </p:nvSpPr>
        <p:spPr bwMode="auto">
          <a:xfrm>
            <a:off x="2397125" y="3157538"/>
            <a:ext cx="6496050" cy="6461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договоре указана специальность или направление подготовки, по которым установлена квота</a:t>
            </a:r>
          </a:p>
        </p:txBody>
      </p:sp>
      <p:sp>
        <p:nvSpPr>
          <p:cNvPr id="54277" name="Text Box 9"/>
          <p:cNvSpPr txBox="1">
            <a:spLocks noChangeArrowheads="1"/>
          </p:cNvSpPr>
          <p:nvPr/>
        </p:nvSpPr>
        <p:spPr bwMode="auto">
          <a:xfrm>
            <a:off x="-3175" y="3068638"/>
            <a:ext cx="2400300" cy="9223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/>
              <a:t>Специальность, направление подготовки </a:t>
            </a:r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6447E09-BEFE-4A0C-98CA-8A0ED85EB9C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40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54279" name="Text Box 9"/>
          <p:cNvSpPr txBox="1">
            <a:spLocks noChangeArrowheads="1"/>
          </p:cNvSpPr>
          <p:nvPr/>
        </p:nvSpPr>
        <p:spPr bwMode="auto">
          <a:xfrm>
            <a:off x="182563" y="449263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Требования к договору для приема на целевое обучение</a:t>
            </a:r>
            <a:endParaRPr lang="ru-RU" altLang="ru-RU" sz="2400" b="1">
              <a:solidFill>
                <a:srgbClr val="7B0F19"/>
              </a:solidFill>
            </a:endParaRPr>
          </a:p>
          <a:p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54280" name="Text Box 9"/>
          <p:cNvSpPr txBox="1">
            <a:spLocks noChangeArrowheads="1"/>
          </p:cNvSpPr>
          <p:nvPr/>
        </p:nvSpPr>
        <p:spPr bwMode="auto">
          <a:xfrm>
            <a:off x="-3175" y="1412875"/>
            <a:ext cx="2382838" cy="6461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/>
              <a:t>Содержание договора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182563" y="868363"/>
            <a:ext cx="8135937" cy="400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00000"/>
              </a:solidFill>
            </a:endParaRPr>
          </a:p>
        </p:txBody>
      </p:sp>
      <p:sp>
        <p:nvSpPr>
          <p:cNvPr id="54282" name="Text Box 9"/>
          <p:cNvSpPr txBox="1">
            <a:spLocks noChangeArrowheads="1"/>
          </p:cNvSpPr>
          <p:nvPr/>
        </p:nvSpPr>
        <p:spPr bwMode="auto">
          <a:xfrm>
            <a:off x="2397125" y="1354138"/>
            <a:ext cx="6496050" cy="9223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Договор содержит все существенные условия, установленные законодательством </a:t>
            </a:r>
            <a:r>
              <a:rPr lang="ru-RU" altLang="ru-RU">
                <a:cs typeface="Arial" charset="0"/>
              </a:rPr>
              <a:t>(</a:t>
            </a:r>
            <a:r>
              <a:rPr lang="ru-RU" altLang="ru-RU"/>
              <a:t>обязательства заказчика и гражданина)</a:t>
            </a:r>
            <a:endParaRPr lang="ru-RU"/>
          </a:p>
        </p:txBody>
      </p:sp>
      <p:sp>
        <p:nvSpPr>
          <p:cNvPr id="54283" name="Text Box 9"/>
          <p:cNvSpPr txBox="1">
            <a:spLocks noChangeArrowheads="1"/>
          </p:cNvSpPr>
          <p:nvPr/>
        </p:nvSpPr>
        <p:spPr bwMode="auto">
          <a:xfrm>
            <a:off x="28575" y="4005263"/>
            <a:ext cx="2400300" cy="3698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/>
              <a:t>Форма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9"/>
          <p:cNvSpPr txBox="1">
            <a:spLocks noChangeArrowheads="1"/>
          </p:cNvSpPr>
          <p:nvPr/>
        </p:nvSpPr>
        <p:spPr bwMode="auto">
          <a:xfrm>
            <a:off x="2397125" y="2276475"/>
            <a:ext cx="6496050" cy="923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Договор заключен с заказчиком, указанным </a:t>
            </a:r>
          </a:p>
          <a:p>
            <a:r>
              <a:rPr lang="ru-RU"/>
              <a:t>в статье 71.1 Федерального закона «Об образовании </a:t>
            </a:r>
          </a:p>
          <a:p>
            <a:r>
              <a:rPr lang="ru-RU"/>
              <a:t>в Российской Федерации»</a:t>
            </a:r>
          </a:p>
        </p:txBody>
      </p:sp>
      <p:sp>
        <p:nvSpPr>
          <p:cNvPr id="55298" name="Text Box 9"/>
          <p:cNvSpPr txBox="1">
            <a:spLocks noChangeArrowheads="1"/>
          </p:cNvSpPr>
          <p:nvPr/>
        </p:nvSpPr>
        <p:spPr bwMode="auto">
          <a:xfrm>
            <a:off x="0" y="2306638"/>
            <a:ext cx="2382838" cy="3698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/>
              <a:t>Заказчик</a:t>
            </a:r>
          </a:p>
        </p:txBody>
      </p:sp>
      <p:sp>
        <p:nvSpPr>
          <p:cNvPr id="55299" name="Text Box 9"/>
          <p:cNvSpPr txBox="1">
            <a:spLocks noChangeArrowheads="1"/>
          </p:cNvSpPr>
          <p:nvPr/>
        </p:nvSpPr>
        <p:spPr bwMode="auto">
          <a:xfrm>
            <a:off x="2397125" y="4403725"/>
            <a:ext cx="6496050" cy="11382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В договоре указаны субъекты РФ, </a:t>
            </a:r>
          </a:p>
          <a:p>
            <a:r>
              <a:rPr lang="ru-RU" sz="2400" b="1"/>
              <a:t>по которым установлена квота </a:t>
            </a:r>
            <a:r>
              <a:rPr lang="ru-RU" sz="2000" b="1"/>
              <a:t>(если квота установлена с указанием субъектов РФ)</a:t>
            </a:r>
          </a:p>
        </p:txBody>
      </p:sp>
      <p:sp>
        <p:nvSpPr>
          <p:cNvPr id="55300" name="Text Box 9"/>
          <p:cNvSpPr txBox="1">
            <a:spLocks noChangeArrowheads="1"/>
          </p:cNvSpPr>
          <p:nvPr/>
        </p:nvSpPr>
        <p:spPr bwMode="auto">
          <a:xfrm>
            <a:off x="2397125" y="3789363"/>
            <a:ext cx="6496050" cy="6461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Гражданин поступает на обучение по форме обучения, указанной в договоре </a:t>
            </a:r>
            <a:r>
              <a:rPr lang="ru-RU" sz="1400"/>
              <a:t>(если в договоре указана форма обучения)</a:t>
            </a:r>
          </a:p>
        </p:txBody>
      </p:sp>
      <p:sp>
        <p:nvSpPr>
          <p:cNvPr id="55301" name="Text Box 9"/>
          <p:cNvSpPr txBox="1">
            <a:spLocks noChangeArrowheads="1"/>
          </p:cNvSpPr>
          <p:nvPr/>
        </p:nvSpPr>
        <p:spPr bwMode="auto">
          <a:xfrm>
            <a:off x="-3175" y="3068638"/>
            <a:ext cx="2400300" cy="9223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/>
              <a:t>Специальность, направление подготовки </a:t>
            </a:r>
          </a:p>
        </p:txBody>
      </p:sp>
      <p:sp>
        <p:nvSpPr>
          <p:cNvPr id="55302" name="Text Box 9"/>
          <p:cNvSpPr txBox="1">
            <a:spLocks noChangeArrowheads="1"/>
          </p:cNvSpPr>
          <p:nvPr/>
        </p:nvSpPr>
        <p:spPr bwMode="auto">
          <a:xfrm>
            <a:off x="-20638" y="4565650"/>
            <a:ext cx="2400301" cy="3698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/>
              <a:t>Субъекты РФ</a:t>
            </a:r>
          </a:p>
        </p:txBody>
      </p:sp>
      <p:sp>
        <p:nvSpPr>
          <p:cNvPr id="55303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B56B221E-5196-4F29-9549-E9F53639D8A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41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55304" name="Text Box 9"/>
          <p:cNvSpPr txBox="1">
            <a:spLocks noChangeArrowheads="1"/>
          </p:cNvSpPr>
          <p:nvPr/>
        </p:nvSpPr>
        <p:spPr bwMode="auto">
          <a:xfrm>
            <a:off x="182563" y="449263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Требования к договору для приема на целевое обучение</a:t>
            </a:r>
            <a:endParaRPr lang="ru-RU" altLang="ru-RU" sz="2400" b="1">
              <a:solidFill>
                <a:srgbClr val="7B0F19"/>
              </a:solidFill>
            </a:endParaRPr>
          </a:p>
          <a:p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-3175" y="1412875"/>
            <a:ext cx="2382838" cy="6461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/>
              <a:t>Содержание договора</a:t>
            </a:r>
          </a:p>
        </p:txBody>
      </p:sp>
      <p:sp>
        <p:nvSpPr>
          <p:cNvPr id="55306" name="Text Box 9"/>
          <p:cNvSpPr txBox="1">
            <a:spLocks noChangeArrowheads="1"/>
          </p:cNvSpPr>
          <p:nvPr/>
        </p:nvSpPr>
        <p:spPr bwMode="auto">
          <a:xfrm>
            <a:off x="182563" y="868363"/>
            <a:ext cx="8135937" cy="400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00000"/>
              </a:solidFill>
            </a:endParaRPr>
          </a:p>
        </p:txBody>
      </p:sp>
      <p:sp>
        <p:nvSpPr>
          <p:cNvPr id="55307" name="Text Box 9"/>
          <p:cNvSpPr txBox="1">
            <a:spLocks noChangeArrowheads="1"/>
          </p:cNvSpPr>
          <p:nvPr/>
        </p:nvSpPr>
        <p:spPr bwMode="auto">
          <a:xfrm>
            <a:off x="2397125" y="1354138"/>
            <a:ext cx="6496050" cy="9223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Договор содержит все существенные условия, установленные законодательством </a:t>
            </a:r>
            <a:r>
              <a:rPr lang="ru-RU" altLang="ru-RU">
                <a:cs typeface="Arial" charset="0"/>
              </a:rPr>
              <a:t>(</a:t>
            </a:r>
            <a:r>
              <a:rPr lang="ru-RU" altLang="ru-RU"/>
              <a:t>обязательства заказчика и гражданина)</a:t>
            </a:r>
            <a:endParaRPr lang="ru-RU"/>
          </a:p>
        </p:txBody>
      </p:sp>
      <p:sp>
        <p:nvSpPr>
          <p:cNvPr id="55308" name="Text Box 9"/>
          <p:cNvSpPr txBox="1">
            <a:spLocks noChangeArrowheads="1"/>
          </p:cNvSpPr>
          <p:nvPr/>
        </p:nvSpPr>
        <p:spPr bwMode="auto">
          <a:xfrm>
            <a:off x="2397125" y="3157538"/>
            <a:ext cx="6496050" cy="6461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договоре указана специальность или направление подготовки, по которым установлена квота</a:t>
            </a:r>
          </a:p>
        </p:txBody>
      </p:sp>
      <p:sp>
        <p:nvSpPr>
          <p:cNvPr id="55309" name="Text Box 9"/>
          <p:cNvSpPr txBox="1">
            <a:spLocks noChangeArrowheads="1"/>
          </p:cNvSpPr>
          <p:nvPr/>
        </p:nvSpPr>
        <p:spPr bwMode="auto">
          <a:xfrm>
            <a:off x="28575" y="4005263"/>
            <a:ext cx="2400300" cy="3698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/>
              <a:t>Форма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9"/>
          <p:cNvSpPr txBox="1">
            <a:spLocks noChangeArrowheads="1"/>
          </p:cNvSpPr>
          <p:nvPr/>
        </p:nvSpPr>
        <p:spPr bwMode="auto">
          <a:xfrm>
            <a:off x="2397125" y="2276475"/>
            <a:ext cx="6496050" cy="923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Договор заключен с заказчиком, указанным </a:t>
            </a:r>
          </a:p>
          <a:p>
            <a:r>
              <a:rPr lang="ru-RU"/>
              <a:t>в статье 71.1 Федерального закона «Об образовании </a:t>
            </a:r>
          </a:p>
          <a:p>
            <a:r>
              <a:rPr lang="ru-RU"/>
              <a:t>в Российской Федерации»</a:t>
            </a:r>
          </a:p>
        </p:txBody>
      </p:sp>
      <p:sp>
        <p:nvSpPr>
          <p:cNvPr id="56322" name="Text Box 9"/>
          <p:cNvSpPr txBox="1">
            <a:spLocks noChangeArrowheads="1"/>
          </p:cNvSpPr>
          <p:nvPr/>
        </p:nvSpPr>
        <p:spPr bwMode="auto">
          <a:xfrm>
            <a:off x="0" y="2306638"/>
            <a:ext cx="2382838" cy="3698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/>
              <a:t>Заказчик</a:t>
            </a:r>
          </a:p>
        </p:txBody>
      </p:sp>
      <p:sp>
        <p:nvSpPr>
          <p:cNvPr id="56323" name="Text Box 9"/>
          <p:cNvSpPr txBox="1">
            <a:spLocks noChangeArrowheads="1"/>
          </p:cNvSpPr>
          <p:nvPr/>
        </p:nvSpPr>
        <p:spPr bwMode="auto">
          <a:xfrm>
            <a:off x="2397125" y="4435475"/>
            <a:ext cx="6496050" cy="1200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договоре указаны субъекты РФ, по которым установлена квота </a:t>
            </a:r>
            <a:r>
              <a:rPr lang="ru-RU" sz="1400"/>
              <a:t>(если квота установлена с указанием субъектов РФ)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56324" name="Text Box 9"/>
          <p:cNvSpPr txBox="1">
            <a:spLocks noChangeArrowheads="1"/>
          </p:cNvSpPr>
          <p:nvPr/>
        </p:nvSpPr>
        <p:spPr bwMode="auto">
          <a:xfrm>
            <a:off x="12700" y="5037138"/>
            <a:ext cx="2400300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/>
              <a:t>Вуз (организация, осуществляющая образовательную деятельность)</a:t>
            </a:r>
          </a:p>
        </p:txBody>
      </p:sp>
      <p:sp>
        <p:nvSpPr>
          <p:cNvPr id="56325" name="Text Box 9"/>
          <p:cNvSpPr txBox="1">
            <a:spLocks noChangeArrowheads="1"/>
          </p:cNvSpPr>
          <p:nvPr/>
        </p:nvSpPr>
        <p:spPr bwMode="auto">
          <a:xfrm>
            <a:off x="2397125" y="5102225"/>
            <a:ext cx="6496050" cy="9191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Гражданин поступает на обучение в организацию, указанную в договоре (если в договоре указана организация)</a:t>
            </a:r>
          </a:p>
        </p:txBody>
      </p:sp>
      <p:sp>
        <p:nvSpPr>
          <p:cNvPr id="56326" name="Прямоугольник 4"/>
          <p:cNvSpPr>
            <a:spLocks noChangeArrowheads="1"/>
          </p:cNvSpPr>
          <p:nvPr/>
        </p:nvSpPr>
        <p:spPr bwMode="auto">
          <a:xfrm>
            <a:off x="8007350" y="5086350"/>
            <a:ext cx="871538" cy="923925"/>
          </a:xfrm>
          <a:prstGeom prst="flowChartDisplay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chemeClr val="bg1"/>
                </a:solidFill>
                <a:latin typeface="Calibri" pitchFamily="34" charset="0"/>
              </a:rPr>
              <a:t>?</a:t>
            </a:r>
          </a:p>
        </p:txBody>
      </p:sp>
      <p:sp>
        <p:nvSpPr>
          <p:cNvPr id="56327" name="Text Box 9"/>
          <p:cNvSpPr txBox="1">
            <a:spLocks noChangeArrowheads="1"/>
          </p:cNvSpPr>
          <p:nvPr/>
        </p:nvSpPr>
        <p:spPr bwMode="auto">
          <a:xfrm>
            <a:off x="-3175" y="1412875"/>
            <a:ext cx="2382838" cy="6461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/>
              <a:t>Содержание договора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182563" y="868363"/>
            <a:ext cx="8135937" cy="400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00000"/>
              </a:solidFill>
            </a:endParaRPr>
          </a:p>
        </p:txBody>
      </p:sp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56330" name="Text Box 9"/>
          <p:cNvSpPr txBox="1">
            <a:spLocks noChangeArrowheads="1"/>
          </p:cNvSpPr>
          <p:nvPr/>
        </p:nvSpPr>
        <p:spPr bwMode="auto">
          <a:xfrm>
            <a:off x="182563" y="449263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Требования к договору для приема на целевое обучение</a:t>
            </a:r>
            <a:endParaRPr lang="ru-RU" altLang="ru-RU" sz="2400" b="1">
              <a:solidFill>
                <a:srgbClr val="7B0F19"/>
              </a:solidFill>
            </a:endParaRPr>
          </a:p>
          <a:p>
            <a:endParaRPr lang="ru-RU" altLang="ru-RU" sz="2400" b="1">
              <a:solidFill>
                <a:srgbClr val="7B0F19"/>
              </a:solidFill>
            </a:endParaRPr>
          </a:p>
        </p:txBody>
      </p:sp>
      <p:grpSp>
        <p:nvGrpSpPr>
          <p:cNvPr id="56331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27" name="Прямая соединительная линия 26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332" name="Text Box 9"/>
          <p:cNvSpPr txBox="1">
            <a:spLocks noChangeArrowheads="1"/>
          </p:cNvSpPr>
          <p:nvPr/>
        </p:nvSpPr>
        <p:spPr bwMode="auto">
          <a:xfrm>
            <a:off x="2397125" y="1354138"/>
            <a:ext cx="6496050" cy="9223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Договор содержит все существенные условия, установленные законодательством </a:t>
            </a:r>
            <a:r>
              <a:rPr lang="ru-RU" altLang="ru-RU">
                <a:cs typeface="Arial" charset="0"/>
              </a:rPr>
              <a:t>(</a:t>
            </a:r>
            <a:r>
              <a:rPr lang="ru-RU" altLang="ru-RU"/>
              <a:t>обязательства заказчика и гражданина)</a:t>
            </a:r>
            <a:endParaRPr lang="ru-RU"/>
          </a:p>
        </p:txBody>
      </p:sp>
      <p:sp>
        <p:nvSpPr>
          <p:cNvPr id="56333" name="Text Box 9"/>
          <p:cNvSpPr txBox="1">
            <a:spLocks noChangeArrowheads="1"/>
          </p:cNvSpPr>
          <p:nvPr/>
        </p:nvSpPr>
        <p:spPr bwMode="auto">
          <a:xfrm>
            <a:off x="2397125" y="3789363"/>
            <a:ext cx="6496050" cy="6461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Гражданин поступает на обучение по форме обучения, указанной в договоре </a:t>
            </a:r>
            <a:r>
              <a:rPr lang="ru-RU" sz="1400"/>
              <a:t>(если в договоре указана форма обучения)</a:t>
            </a:r>
          </a:p>
        </p:txBody>
      </p:sp>
      <p:sp>
        <p:nvSpPr>
          <p:cNvPr id="56334" name="Text Box 9"/>
          <p:cNvSpPr txBox="1">
            <a:spLocks noChangeArrowheads="1"/>
          </p:cNvSpPr>
          <p:nvPr/>
        </p:nvSpPr>
        <p:spPr bwMode="auto">
          <a:xfrm>
            <a:off x="2397125" y="3157538"/>
            <a:ext cx="6496050" cy="6461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договоре указана специальность или направление подготовки, по которым установлена квота</a:t>
            </a:r>
          </a:p>
        </p:txBody>
      </p:sp>
      <p:sp>
        <p:nvSpPr>
          <p:cNvPr id="56335" name="Text Box 9"/>
          <p:cNvSpPr txBox="1">
            <a:spLocks noChangeArrowheads="1"/>
          </p:cNvSpPr>
          <p:nvPr/>
        </p:nvSpPr>
        <p:spPr bwMode="auto">
          <a:xfrm>
            <a:off x="-3175" y="3068638"/>
            <a:ext cx="2400300" cy="9223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/>
              <a:t>Специальность, направление подготовки </a:t>
            </a:r>
          </a:p>
        </p:txBody>
      </p:sp>
      <p:sp>
        <p:nvSpPr>
          <p:cNvPr id="56336" name="Text Box 9"/>
          <p:cNvSpPr txBox="1">
            <a:spLocks noChangeArrowheads="1"/>
          </p:cNvSpPr>
          <p:nvPr/>
        </p:nvSpPr>
        <p:spPr bwMode="auto">
          <a:xfrm>
            <a:off x="28575" y="4005263"/>
            <a:ext cx="2400300" cy="3698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/>
              <a:t>Форма обучения</a:t>
            </a:r>
          </a:p>
        </p:txBody>
      </p:sp>
      <p:sp>
        <p:nvSpPr>
          <p:cNvPr id="56337" name="Text Box 9"/>
          <p:cNvSpPr txBox="1">
            <a:spLocks noChangeArrowheads="1"/>
          </p:cNvSpPr>
          <p:nvPr/>
        </p:nvSpPr>
        <p:spPr bwMode="auto">
          <a:xfrm>
            <a:off x="-20638" y="4565650"/>
            <a:ext cx="2400301" cy="3698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/>
              <a:t>Субъекты РФ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9"/>
          <p:cNvSpPr txBox="1">
            <a:spLocks noChangeArrowheads="1"/>
          </p:cNvSpPr>
          <p:nvPr/>
        </p:nvSpPr>
        <p:spPr bwMode="auto">
          <a:xfrm>
            <a:off x="323850" y="1989138"/>
            <a:ext cx="86090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3200" b="1">
                <a:solidFill>
                  <a:srgbClr val="871F03"/>
                </a:solidFill>
              </a:rPr>
              <a:t>Подзаконные акты, предусмотренные </a:t>
            </a:r>
          </a:p>
          <a:p>
            <a:r>
              <a:rPr lang="ru-RU" altLang="ru-RU" sz="3200" b="1">
                <a:solidFill>
                  <a:srgbClr val="871F03"/>
                </a:solidFill>
              </a:rPr>
              <a:t>Федеральным законом № </a:t>
            </a:r>
            <a:r>
              <a:rPr lang="ru-RU" sz="3200" b="1">
                <a:solidFill>
                  <a:srgbClr val="871F03"/>
                </a:solidFill>
              </a:rPr>
              <a:t>337-ФЗ</a:t>
            </a:r>
            <a:endParaRPr lang="ru-RU" altLang="ru-RU" sz="3200" b="1">
              <a:solidFill>
                <a:srgbClr val="7B0F19"/>
              </a:solidFill>
            </a:endParaRPr>
          </a:p>
        </p:txBody>
      </p:sp>
      <p:sp>
        <p:nvSpPr>
          <p:cNvPr id="5734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43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9"/>
          <p:cNvSpPr txBox="1">
            <a:spLocks noChangeArrowheads="1"/>
          </p:cNvSpPr>
          <p:nvPr/>
        </p:nvSpPr>
        <p:spPr bwMode="auto">
          <a:xfrm>
            <a:off x="220663" y="1406525"/>
            <a:ext cx="5718175" cy="3698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Положение о целевом обучении</a:t>
            </a:r>
            <a:endParaRPr lang="ru-RU" altLang="ru-RU" b="1" u="sng">
              <a:solidFill>
                <a:srgbClr val="C00000"/>
              </a:solidFill>
            </a:endParaRPr>
          </a:p>
        </p:txBody>
      </p:sp>
      <p:sp>
        <p:nvSpPr>
          <p:cNvPr id="58370" name="Text Box 9"/>
          <p:cNvSpPr txBox="1">
            <a:spLocks noChangeArrowheads="1"/>
          </p:cNvSpPr>
          <p:nvPr/>
        </p:nvSpPr>
        <p:spPr bwMode="auto">
          <a:xfrm>
            <a:off x="228600" y="1776413"/>
            <a:ext cx="5711825" cy="3683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Типовая форма договора о целевом обучении </a:t>
            </a:r>
          </a:p>
        </p:txBody>
      </p:sp>
      <p:sp>
        <p:nvSpPr>
          <p:cNvPr id="58371" name="Text Box 9"/>
          <p:cNvSpPr txBox="1">
            <a:spLocks noChangeArrowheads="1"/>
          </p:cNvSpPr>
          <p:nvPr/>
        </p:nvSpPr>
        <p:spPr bwMode="auto">
          <a:xfrm>
            <a:off x="228600" y="3662363"/>
            <a:ext cx="2471738" cy="1193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Порядок и сроки установления квоты приема на целевое обучение</a:t>
            </a:r>
          </a:p>
        </p:txBody>
      </p:sp>
      <p:sp>
        <p:nvSpPr>
          <p:cNvPr id="58372" name="Text Box 9"/>
          <p:cNvSpPr txBox="1">
            <a:spLocks noChangeArrowheads="1"/>
          </p:cNvSpPr>
          <p:nvPr/>
        </p:nvSpPr>
        <p:spPr bwMode="auto">
          <a:xfrm>
            <a:off x="292100" y="266700"/>
            <a:ext cx="86804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871F03"/>
                </a:solidFill>
              </a:rPr>
              <a:t>Подзаконные акты, предусмотренные </a:t>
            </a:r>
          </a:p>
          <a:p>
            <a:r>
              <a:rPr lang="ru-RU" altLang="ru-RU" sz="2400" b="1">
                <a:solidFill>
                  <a:srgbClr val="871F03"/>
                </a:solidFill>
              </a:rPr>
              <a:t>Федеральным законом № </a:t>
            </a:r>
            <a:r>
              <a:rPr lang="ru-RU" sz="2400" b="1">
                <a:solidFill>
                  <a:srgbClr val="871F03"/>
                </a:solidFill>
              </a:rPr>
              <a:t>337-ФЗ</a:t>
            </a:r>
          </a:p>
        </p:txBody>
      </p:sp>
      <p:sp>
        <p:nvSpPr>
          <p:cNvPr id="58373" name="Text Box 9"/>
          <p:cNvSpPr txBox="1">
            <a:spLocks noChangeArrowheads="1"/>
          </p:cNvSpPr>
          <p:nvPr/>
        </p:nvSpPr>
        <p:spPr bwMode="auto">
          <a:xfrm>
            <a:off x="239713" y="2144713"/>
            <a:ext cx="5688012" cy="9191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Перечень специальностей, направлений подготовки, по которым проводится прием </a:t>
            </a:r>
          </a:p>
          <a:p>
            <a:pPr algn="ctr"/>
            <a:r>
              <a:rPr lang="ru-RU"/>
              <a:t>на целевое обучение</a:t>
            </a:r>
          </a:p>
        </p:txBody>
      </p:sp>
      <p:sp>
        <p:nvSpPr>
          <p:cNvPr id="58374" name="Text Box 9"/>
          <p:cNvSpPr txBox="1">
            <a:spLocks noChangeArrowheads="1"/>
          </p:cNvSpPr>
          <p:nvPr/>
        </p:nvSpPr>
        <p:spPr bwMode="auto">
          <a:xfrm>
            <a:off x="239713" y="4862513"/>
            <a:ext cx="2463800" cy="9191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Квота приема </a:t>
            </a:r>
          </a:p>
          <a:p>
            <a:pPr algn="ctr"/>
            <a:r>
              <a:rPr lang="ru-RU"/>
              <a:t>на целевое обучение</a:t>
            </a:r>
          </a:p>
          <a:p>
            <a:pPr algn="ctr"/>
            <a:endParaRPr lang="ru-RU" altLang="ru-RU" b="1" u="sng">
              <a:solidFill>
                <a:srgbClr val="C00000"/>
              </a:solidFill>
            </a:endParaRPr>
          </a:p>
        </p:txBody>
      </p:sp>
      <p:sp>
        <p:nvSpPr>
          <p:cNvPr id="58375" name="Text Box 9"/>
          <p:cNvSpPr txBox="1">
            <a:spLocks noChangeArrowheads="1"/>
          </p:cNvSpPr>
          <p:nvPr/>
        </p:nvSpPr>
        <p:spPr bwMode="auto">
          <a:xfrm>
            <a:off x="6372225" y="3552825"/>
            <a:ext cx="2557463" cy="6461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устанавливается </a:t>
            </a:r>
            <a:r>
              <a:rPr lang="ru-RU" altLang="ru-RU" b="1" u="sng"/>
              <a:t>Правительством РФ</a:t>
            </a:r>
            <a:endParaRPr lang="ru-RU" altLang="ru-RU" b="1" u="sng">
              <a:solidFill>
                <a:srgbClr val="C00000"/>
              </a:solidFill>
            </a:endParaRPr>
          </a:p>
        </p:txBody>
      </p:sp>
      <p:sp>
        <p:nvSpPr>
          <p:cNvPr id="58376" name="Rectangle 22"/>
          <p:cNvSpPr>
            <a:spLocks noChangeArrowheads="1"/>
          </p:cNvSpPr>
          <p:nvPr/>
        </p:nvSpPr>
        <p:spPr bwMode="auto">
          <a:xfrm>
            <a:off x="3716338" y="3557588"/>
            <a:ext cx="2684462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за счет федерального бюджета </a:t>
            </a:r>
          </a:p>
        </p:txBody>
      </p:sp>
      <p:sp>
        <p:nvSpPr>
          <p:cNvPr id="58377" name="Rectangle 23"/>
          <p:cNvSpPr>
            <a:spLocks noChangeArrowheads="1"/>
          </p:cNvSpPr>
          <p:nvPr/>
        </p:nvSpPr>
        <p:spPr bwMode="auto">
          <a:xfrm>
            <a:off x="3716338" y="4200525"/>
            <a:ext cx="2727325" cy="1749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/>
          </a:p>
          <a:p>
            <a:pPr algn="ctr"/>
            <a:r>
              <a:rPr lang="ru-RU"/>
              <a:t>за счет бюджетов субъектов РФ </a:t>
            </a:r>
          </a:p>
          <a:p>
            <a:pPr algn="ctr"/>
            <a:r>
              <a:rPr lang="ru-RU"/>
              <a:t>и местных бюджетов</a:t>
            </a:r>
          </a:p>
          <a:p>
            <a:pPr algn="ctr"/>
            <a:endParaRPr lang="ru-RU"/>
          </a:p>
          <a:p>
            <a:pPr algn="ctr"/>
            <a:endParaRPr lang="ru-RU"/>
          </a:p>
        </p:txBody>
      </p:sp>
      <p:sp>
        <p:nvSpPr>
          <p:cNvPr id="58378" name="Rectangle 25"/>
          <p:cNvSpPr>
            <a:spLocks noChangeArrowheads="1"/>
          </p:cNvSpPr>
          <p:nvPr/>
        </p:nvSpPr>
        <p:spPr bwMode="auto">
          <a:xfrm>
            <a:off x="6400800" y="4200525"/>
            <a:ext cx="2528888" cy="1749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устанавливается органами гос. власти субъектов РФ </a:t>
            </a:r>
          </a:p>
          <a:p>
            <a:pPr algn="ctr"/>
            <a:r>
              <a:rPr lang="ru-RU"/>
              <a:t>и органами местного самоуправления соответственно</a:t>
            </a:r>
          </a:p>
        </p:txBody>
      </p:sp>
      <p:sp>
        <p:nvSpPr>
          <p:cNvPr id="58379" name="Text Box 9"/>
          <p:cNvSpPr txBox="1">
            <a:spLocks noChangeArrowheads="1"/>
          </p:cNvSpPr>
          <p:nvPr/>
        </p:nvSpPr>
        <p:spPr bwMode="auto">
          <a:xfrm>
            <a:off x="6418263" y="1400175"/>
            <a:ext cx="2551112" cy="165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200"/>
          </a:p>
          <a:p>
            <a:pPr algn="ctr"/>
            <a:endParaRPr lang="ru-RU"/>
          </a:p>
          <a:p>
            <a:pPr algn="ctr"/>
            <a:r>
              <a:rPr lang="ru-RU"/>
              <a:t>устанавливается </a:t>
            </a:r>
            <a:r>
              <a:rPr lang="ru-RU" altLang="ru-RU" b="1" u="sng"/>
              <a:t>Правительством РФ</a:t>
            </a:r>
          </a:p>
          <a:p>
            <a:pPr algn="ctr"/>
            <a:endParaRPr lang="ru-RU" altLang="ru-RU" b="1" u="sng"/>
          </a:p>
          <a:p>
            <a:pPr algn="ctr"/>
            <a:endParaRPr lang="ru-RU" altLang="ru-RU" b="1" u="sng">
              <a:solidFill>
                <a:srgbClr val="C00000"/>
              </a:solidFill>
            </a:endParaRPr>
          </a:p>
        </p:txBody>
      </p:sp>
      <p:sp>
        <p:nvSpPr>
          <p:cNvPr id="29" name="Правая фигурная скобка 28"/>
          <p:cNvSpPr/>
          <p:nvPr/>
        </p:nvSpPr>
        <p:spPr>
          <a:xfrm>
            <a:off x="2659063" y="3662363"/>
            <a:ext cx="504825" cy="2133600"/>
          </a:xfrm>
          <a:prstGeom prst="rightBrace">
            <a:avLst>
              <a:gd name="adj1" fmla="val 30959"/>
              <a:gd name="adj2" fmla="val 50349"/>
            </a:avLst>
          </a:prstGeom>
          <a:ln w="38100">
            <a:solidFill>
              <a:srgbClr val="7B0F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/>
          </a:p>
        </p:txBody>
      </p:sp>
      <p:sp>
        <p:nvSpPr>
          <p:cNvPr id="30" name="Правая фигурная скобка 29"/>
          <p:cNvSpPr/>
          <p:nvPr/>
        </p:nvSpPr>
        <p:spPr>
          <a:xfrm>
            <a:off x="5970588" y="1409700"/>
            <a:ext cx="401637" cy="1658938"/>
          </a:xfrm>
          <a:prstGeom prst="rightBrace">
            <a:avLst>
              <a:gd name="adj1" fmla="val 30959"/>
              <a:gd name="adj2" fmla="val 50349"/>
            </a:avLst>
          </a:prstGeom>
          <a:ln w="38100">
            <a:solidFill>
              <a:srgbClr val="7B0F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/>
          </a:p>
        </p:txBody>
      </p:sp>
      <p:sp>
        <p:nvSpPr>
          <p:cNvPr id="58382" name="AutoShape 21"/>
          <p:cNvSpPr>
            <a:spLocks noChangeArrowheads="1"/>
          </p:cNvSpPr>
          <p:nvPr/>
        </p:nvSpPr>
        <p:spPr bwMode="auto">
          <a:xfrm rot="-3232616">
            <a:off x="3056732" y="4115594"/>
            <a:ext cx="850900" cy="382587"/>
          </a:xfrm>
          <a:prstGeom prst="rightArrow">
            <a:avLst>
              <a:gd name="adj1" fmla="val 33417"/>
              <a:gd name="adj2" fmla="val 51730"/>
            </a:avLst>
          </a:prstGeom>
          <a:solidFill>
            <a:srgbClr val="8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>
              <a:solidFill>
                <a:srgbClr val="7B0F19"/>
              </a:solidFill>
            </a:endParaRPr>
          </a:p>
        </p:txBody>
      </p:sp>
      <p:sp>
        <p:nvSpPr>
          <p:cNvPr id="58383" name="AutoShape 21"/>
          <p:cNvSpPr>
            <a:spLocks noChangeArrowheads="1"/>
          </p:cNvSpPr>
          <p:nvPr/>
        </p:nvSpPr>
        <p:spPr bwMode="auto">
          <a:xfrm rot="1616369">
            <a:off x="3132138" y="4845050"/>
            <a:ext cx="603250" cy="382588"/>
          </a:xfrm>
          <a:prstGeom prst="rightArrow">
            <a:avLst>
              <a:gd name="adj1" fmla="val 33417"/>
              <a:gd name="adj2" fmla="val 51595"/>
            </a:avLst>
          </a:prstGeom>
          <a:solidFill>
            <a:srgbClr val="8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>
              <a:solidFill>
                <a:srgbClr val="7B0F19"/>
              </a:solidFill>
            </a:endParaRPr>
          </a:p>
        </p:txBody>
      </p:sp>
      <p:sp>
        <p:nvSpPr>
          <p:cNvPr id="5838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EC27D562-1408-467A-8FB0-2ED17ADFB8C4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44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grpSp>
        <p:nvGrpSpPr>
          <p:cNvPr id="58385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20" name="Прямая соединительная линия 19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9"/>
          <p:cNvSpPr txBox="1">
            <a:spLocks noChangeArrowheads="1"/>
          </p:cNvSpPr>
          <p:nvPr/>
        </p:nvSpPr>
        <p:spPr bwMode="auto">
          <a:xfrm>
            <a:off x="755650" y="1989138"/>
            <a:ext cx="81772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3200" b="1">
                <a:solidFill>
                  <a:srgbClr val="871F03"/>
                </a:solidFill>
                <a:cs typeface="Arial" charset="0"/>
              </a:rPr>
              <a:t>Основные изменения </a:t>
            </a:r>
          </a:p>
          <a:p>
            <a:pPr>
              <a:lnSpc>
                <a:spcPct val="90000"/>
              </a:lnSpc>
            </a:pPr>
            <a:r>
              <a:rPr lang="ru-RU" altLang="ru-RU" sz="3200" b="1">
                <a:solidFill>
                  <a:srgbClr val="871F03"/>
                </a:solidFill>
                <a:cs typeface="Arial" charset="0"/>
              </a:rPr>
              <a:t>при приеме на целевое обучение </a:t>
            </a:r>
          </a:p>
          <a:p>
            <a:pPr>
              <a:lnSpc>
                <a:spcPct val="90000"/>
              </a:lnSpc>
            </a:pPr>
            <a:r>
              <a:rPr lang="ru-RU" altLang="ru-RU" sz="3200" b="1">
                <a:solidFill>
                  <a:srgbClr val="871F03"/>
                </a:solidFill>
                <a:cs typeface="Arial" charset="0"/>
              </a:rPr>
              <a:t>(вместо выводов)</a:t>
            </a:r>
          </a:p>
        </p:txBody>
      </p:sp>
      <p:sp>
        <p:nvSpPr>
          <p:cNvPr id="5939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F57BC04F-E6E0-482F-B916-6D3EE9B4DB1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45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9"/>
          <p:cNvSpPr txBox="1">
            <a:spLocks noChangeArrowheads="1"/>
          </p:cNvSpPr>
          <p:nvPr/>
        </p:nvSpPr>
        <p:spPr bwMode="auto">
          <a:xfrm>
            <a:off x="292100" y="266700"/>
            <a:ext cx="86804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Основные изменения при приеме на целевое обучение </a:t>
            </a:r>
          </a:p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(вместо выводов)</a:t>
            </a:r>
          </a:p>
        </p:txBody>
      </p:sp>
      <p:sp>
        <p:nvSpPr>
          <p:cNvPr id="60418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30F77EF-6E9F-464D-8026-65CA2B4E05A1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46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60419" name="Text Box 9"/>
          <p:cNvSpPr txBox="1">
            <a:spLocks noChangeArrowheads="1"/>
          </p:cNvSpPr>
          <p:nvPr/>
        </p:nvSpPr>
        <p:spPr bwMode="auto">
          <a:xfrm>
            <a:off x="280988" y="4727575"/>
            <a:ext cx="4075112" cy="9223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Правительство РФ устанавливает </a:t>
            </a:r>
            <a:r>
              <a:rPr lang="ru-RU" altLang="ru-RU">
                <a:cs typeface="Arial" charset="0"/>
              </a:rPr>
              <a:t>квоту приема на целевое обучение</a:t>
            </a:r>
            <a:endParaRPr lang="ru-RU" altLang="ru-RU"/>
          </a:p>
          <a:p>
            <a:pPr algn="ctr"/>
            <a:r>
              <a:rPr lang="ru-RU"/>
              <a:t>за счет федерального бюджета</a:t>
            </a:r>
            <a:endParaRPr lang="ru-RU" altLang="ru-RU"/>
          </a:p>
        </p:txBody>
      </p:sp>
      <p:sp>
        <p:nvSpPr>
          <p:cNvPr id="60420" name="Text Box 9"/>
          <p:cNvSpPr txBox="1">
            <a:spLocks noChangeArrowheads="1"/>
          </p:cNvSpPr>
          <p:nvPr/>
        </p:nvSpPr>
        <p:spPr bwMode="auto">
          <a:xfrm>
            <a:off x="260350" y="5746750"/>
            <a:ext cx="4075113" cy="9223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Правительство РФ может устанавливать квоту с указанием субъектов РФ </a:t>
            </a:r>
          </a:p>
        </p:txBody>
      </p:sp>
      <p:sp>
        <p:nvSpPr>
          <p:cNvPr id="60421" name="Text Box 9"/>
          <p:cNvSpPr txBox="1">
            <a:spLocks noChangeArrowheads="1"/>
          </p:cNvSpPr>
          <p:nvPr/>
        </p:nvSpPr>
        <p:spPr bwMode="auto">
          <a:xfrm>
            <a:off x="280988" y="3419475"/>
            <a:ext cx="4075112" cy="1200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Правительство РФ устанавливает перечень специальностей </a:t>
            </a:r>
          </a:p>
          <a:p>
            <a:pPr algn="ctr"/>
            <a:r>
              <a:rPr lang="ru-RU" altLang="ru-RU"/>
              <a:t>и направлений подготовки </a:t>
            </a:r>
          </a:p>
          <a:p>
            <a:pPr algn="ctr"/>
            <a:r>
              <a:rPr lang="ru-RU" altLang="ru-RU"/>
              <a:t>для приема на целевое обучение</a:t>
            </a:r>
          </a:p>
        </p:txBody>
      </p:sp>
      <p:sp>
        <p:nvSpPr>
          <p:cNvPr id="60422" name="Text Box 9"/>
          <p:cNvSpPr txBox="1">
            <a:spLocks noChangeArrowheads="1"/>
          </p:cNvSpPr>
          <p:nvPr/>
        </p:nvSpPr>
        <p:spPr bwMode="auto">
          <a:xfrm>
            <a:off x="4854575" y="765175"/>
            <a:ext cx="4064000" cy="400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Возможные последствия</a:t>
            </a:r>
            <a:endParaRPr lang="ru-RU" altLang="ru-RU" sz="2000" b="1"/>
          </a:p>
        </p:txBody>
      </p:sp>
      <p:sp>
        <p:nvSpPr>
          <p:cNvPr id="60423" name="Text Box 9"/>
          <p:cNvSpPr txBox="1">
            <a:spLocks noChangeArrowheads="1"/>
          </p:cNvSpPr>
          <p:nvPr/>
        </p:nvSpPr>
        <p:spPr bwMode="auto">
          <a:xfrm>
            <a:off x="4854575" y="3417888"/>
            <a:ext cx="4117975" cy="1200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Сокращение количества специаль-ностей и направлений подготовки, по которым будет проводиться прием на целевое обучение</a:t>
            </a:r>
          </a:p>
        </p:txBody>
      </p:sp>
      <p:sp>
        <p:nvSpPr>
          <p:cNvPr id="60424" name="Text Box 9"/>
          <p:cNvSpPr txBox="1">
            <a:spLocks noChangeArrowheads="1"/>
          </p:cNvSpPr>
          <p:nvPr/>
        </p:nvSpPr>
        <p:spPr bwMode="auto">
          <a:xfrm>
            <a:off x="4856163" y="4727575"/>
            <a:ext cx="4116387" cy="9223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Сокращение объема </a:t>
            </a:r>
            <a:r>
              <a:rPr lang="ru-RU" altLang="ru-RU">
                <a:cs typeface="Arial" charset="0"/>
              </a:rPr>
              <a:t>квоты приема на целевое обучение</a:t>
            </a:r>
          </a:p>
          <a:p>
            <a:pPr algn="ctr"/>
            <a:endParaRPr lang="ru-RU" altLang="ru-RU"/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4873625" y="5722938"/>
            <a:ext cx="4117975" cy="923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Установление квоты только </a:t>
            </a:r>
          </a:p>
          <a:p>
            <a:pPr algn="ctr"/>
            <a:r>
              <a:rPr lang="ru-RU" altLang="ru-RU"/>
              <a:t>в интересах отдельных субъектов РФ </a:t>
            </a:r>
          </a:p>
        </p:txBody>
      </p:sp>
      <p:grpSp>
        <p:nvGrpSpPr>
          <p:cNvPr id="60426" name="Группа 2"/>
          <p:cNvGrpSpPr>
            <a:grpSpLocks/>
          </p:cNvGrpSpPr>
          <p:nvPr/>
        </p:nvGrpSpPr>
        <p:grpSpPr bwMode="auto">
          <a:xfrm>
            <a:off x="277813" y="2147888"/>
            <a:ext cx="8680450" cy="1200150"/>
            <a:chOff x="292099" y="1340768"/>
            <a:chExt cx="8680452" cy="1200329"/>
          </a:xfrm>
        </p:grpSpPr>
        <p:sp>
          <p:nvSpPr>
            <p:cNvPr id="60434" name="Text Box 9"/>
            <p:cNvSpPr txBox="1">
              <a:spLocks noChangeArrowheads="1"/>
            </p:cNvSpPr>
            <p:nvPr/>
          </p:nvSpPr>
          <p:spPr bwMode="auto">
            <a:xfrm>
              <a:off x="292099" y="1340768"/>
              <a:ext cx="4063877" cy="120032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/>
                <a:t>Выплата штрафа в размере расходов бюджета на получение образования (в случае приема </a:t>
              </a:r>
            </a:p>
            <a:p>
              <a:pPr algn="ctr"/>
              <a:r>
                <a:rPr lang="ru-RU"/>
                <a:t>на </a:t>
              </a:r>
              <a:r>
                <a:rPr lang="ru-RU" altLang="ru-RU"/>
                <a:t>целевое обучение)</a:t>
              </a:r>
            </a:p>
          </p:txBody>
        </p:sp>
        <p:sp>
          <p:nvSpPr>
            <p:cNvPr id="60435" name="Text Box 9"/>
            <p:cNvSpPr txBox="1">
              <a:spLocks noChangeArrowheads="1"/>
            </p:cNvSpPr>
            <p:nvPr/>
          </p:nvSpPr>
          <p:spPr bwMode="auto">
            <a:xfrm>
              <a:off x="4854411" y="1340768"/>
              <a:ext cx="4118140" cy="120032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/>
                <a:t>Снижение привлекательности</a:t>
              </a:r>
              <a:r>
                <a:rPr lang="ru-RU" altLang="ru-RU"/>
                <a:t> приема на целевое обучение </a:t>
              </a:r>
            </a:p>
            <a:p>
              <a:pPr algn="ctr"/>
              <a:r>
                <a:rPr lang="ru-RU" altLang="ru-RU"/>
                <a:t>для абитуриентов и заказчиков</a:t>
              </a:r>
            </a:p>
            <a:p>
              <a:pPr algn="ctr"/>
              <a:endParaRPr lang="ru-RU" altLang="ru-RU"/>
            </a:p>
          </p:txBody>
        </p:sp>
        <p:sp>
          <p:nvSpPr>
            <p:cNvPr id="60436" name="AutoShape 21"/>
            <p:cNvSpPr>
              <a:spLocks noChangeArrowheads="1"/>
            </p:cNvSpPr>
            <p:nvPr/>
          </p:nvSpPr>
          <p:spPr bwMode="auto">
            <a:xfrm>
              <a:off x="4330700" y="1735659"/>
              <a:ext cx="603250" cy="382588"/>
            </a:xfrm>
            <a:prstGeom prst="rightArrow">
              <a:avLst>
                <a:gd name="adj1" fmla="val 52037"/>
                <a:gd name="adj2" fmla="val 51595"/>
              </a:avLst>
            </a:prstGeom>
            <a:solidFill>
              <a:srgbClr val="800000"/>
            </a:solidFill>
            <a:ln w="9525">
              <a:solidFill>
                <a:srgbClr val="7B0F1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>
                <a:solidFill>
                  <a:srgbClr val="7B0F19"/>
                </a:solidFill>
              </a:endParaRPr>
            </a:p>
          </p:txBody>
        </p:sp>
      </p:grpSp>
      <p:grpSp>
        <p:nvGrpSpPr>
          <p:cNvPr id="60427" name="Группа 1"/>
          <p:cNvGrpSpPr>
            <a:grpSpLocks/>
          </p:cNvGrpSpPr>
          <p:nvPr/>
        </p:nvGrpSpPr>
        <p:grpSpPr bwMode="auto">
          <a:xfrm>
            <a:off x="260350" y="1165225"/>
            <a:ext cx="8691563" cy="922338"/>
            <a:chOff x="280987" y="2350948"/>
            <a:chExt cx="8691563" cy="923330"/>
          </a:xfrm>
        </p:grpSpPr>
        <p:sp>
          <p:nvSpPr>
            <p:cNvPr id="60431" name="Text Box 9"/>
            <p:cNvSpPr txBox="1">
              <a:spLocks noChangeArrowheads="1"/>
            </p:cNvSpPr>
            <p:nvPr/>
          </p:nvSpPr>
          <p:spPr bwMode="auto">
            <a:xfrm>
              <a:off x="280987" y="2350948"/>
              <a:ext cx="4074990" cy="9233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altLang="ru-RU">
                  <a:cs typeface="Arial" charset="0"/>
                </a:rPr>
                <a:t>Отсутствие договора </a:t>
              </a:r>
            </a:p>
            <a:p>
              <a:pPr algn="ctr"/>
              <a:r>
                <a:rPr lang="ru-RU" altLang="ru-RU">
                  <a:cs typeface="Arial" charset="0"/>
                </a:rPr>
                <a:t>о целевом приеме</a:t>
              </a:r>
            </a:p>
            <a:p>
              <a:endParaRPr lang="ru-RU" altLang="ru-RU">
                <a:cs typeface="Arial" charset="0"/>
              </a:endParaRPr>
            </a:p>
          </p:txBody>
        </p:sp>
        <p:sp>
          <p:nvSpPr>
            <p:cNvPr id="60432" name="Text Box 9"/>
            <p:cNvSpPr txBox="1">
              <a:spLocks noChangeArrowheads="1"/>
            </p:cNvSpPr>
            <p:nvPr/>
          </p:nvSpPr>
          <p:spPr bwMode="auto">
            <a:xfrm>
              <a:off x="4854411" y="2350948"/>
              <a:ext cx="4118139" cy="92333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altLang="ru-RU">
                  <a:cs typeface="Arial" charset="0"/>
                </a:rPr>
                <a:t>В вуз придут «целевики» от разных заказчиков и будут поступать </a:t>
              </a:r>
            </a:p>
            <a:p>
              <a:pPr algn="ctr"/>
              <a:r>
                <a:rPr lang="ru-RU" altLang="ru-RU">
                  <a:cs typeface="Arial" charset="0"/>
                </a:rPr>
                <a:t>на равных условиях</a:t>
              </a:r>
            </a:p>
          </p:txBody>
        </p:sp>
        <p:sp>
          <p:nvSpPr>
            <p:cNvPr id="60433" name="AutoShape 21"/>
            <p:cNvSpPr>
              <a:spLocks noChangeArrowheads="1"/>
            </p:cNvSpPr>
            <p:nvPr/>
          </p:nvSpPr>
          <p:spPr bwMode="auto">
            <a:xfrm>
              <a:off x="4355976" y="2621319"/>
              <a:ext cx="603250" cy="382588"/>
            </a:xfrm>
            <a:prstGeom prst="rightArrow">
              <a:avLst>
                <a:gd name="adj1" fmla="val 52037"/>
                <a:gd name="adj2" fmla="val 51595"/>
              </a:avLst>
            </a:prstGeom>
            <a:solidFill>
              <a:srgbClr val="800000"/>
            </a:solidFill>
            <a:ln w="9525">
              <a:solidFill>
                <a:srgbClr val="7B0F1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>
                <a:solidFill>
                  <a:srgbClr val="7B0F19"/>
                </a:solidFill>
              </a:endParaRPr>
            </a:p>
          </p:txBody>
        </p:sp>
      </p:grpSp>
      <p:sp>
        <p:nvSpPr>
          <p:cNvPr id="60428" name="AutoShape 21"/>
          <p:cNvSpPr>
            <a:spLocks noChangeArrowheads="1"/>
          </p:cNvSpPr>
          <p:nvPr/>
        </p:nvSpPr>
        <p:spPr bwMode="auto">
          <a:xfrm>
            <a:off x="4356100" y="3829050"/>
            <a:ext cx="603250" cy="382588"/>
          </a:xfrm>
          <a:prstGeom prst="rightArrow">
            <a:avLst>
              <a:gd name="adj1" fmla="val 52037"/>
              <a:gd name="adj2" fmla="val 51595"/>
            </a:avLst>
          </a:prstGeom>
          <a:solidFill>
            <a:srgbClr val="8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>
              <a:solidFill>
                <a:srgbClr val="7B0F19"/>
              </a:solidFill>
            </a:endParaRPr>
          </a:p>
        </p:txBody>
      </p:sp>
      <p:sp>
        <p:nvSpPr>
          <p:cNvPr id="60429" name="AutoShape 21"/>
          <p:cNvSpPr>
            <a:spLocks noChangeArrowheads="1"/>
          </p:cNvSpPr>
          <p:nvPr/>
        </p:nvSpPr>
        <p:spPr bwMode="auto">
          <a:xfrm>
            <a:off x="4356100" y="4997450"/>
            <a:ext cx="603250" cy="382588"/>
          </a:xfrm>
          <a:prstGeom prst="rightArrow">
            <a:avLst>
              <a:gd name="adj1" fmla="val 52037"/>
              <a:gd name="adj2" fmla="val 51595"/>
            </a:avLst>
          </a:prstGeom>
          <a:solidFill>
            <a:srgbClr val="8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>
              <a:solidFill>
                <a:srgbClr val="7B0F19"/>
              </a:solidFill>
            </a:endParaRPr>
          </a:p>
        </p:txBody>
      </p:sp>
      <p:sp>
        <p:nvSpPr>
          <p:cNvPr id="60430" name="AutoShape 21"/>
          <p:cNvSpPr>
            <a:spLocks noChangeArrowheads="1"/>
          </p:cNvSpPr>
          <p:nvPr/>
        </p:nvSpPr>
        <p:spPr bwMode="auto">
          <a:xfrm>
            <a:off x="4330700" y="5994400"/>
            <a:ext cx="603250" cy="382588"/>
          </a:xfrm>
          <a:prstGeom prst="rightArrow">
            <a:avLst>
              <a:gd name="adj1" fmla="val 52037"/>
              <a:gd name="adj2" fmla="val 51595"/>
            </a:avLst>
          </a:prstGeom>
          <a:solidFill>
            <a:srgbClr val="8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>
              <a:solidFill>
                <a:srgbClr val="7B0F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9"/>
          <p:cNvSpPr txBox="1">
            <a:spLocks noChangeArrowheads="1"/>
          </p:cNvSpPr>
          <p:nvPr/>
        </p:nvSpPr>
        <p:spPr bwMode="auto">
          <a:xfrm>
            <a:off x="292100" y="266700"/>
            <a:ext cx="86804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Основные изменения при приеме на целевое обучение </a:t>
            </a:r>
          </a:p>
          <a:p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(вместо выводов). </a:t>
            </a:r>
          </a:p>
          <a:p>
            <a:r>
              <a:rPr lang="ru-RU" altLang="ru-RU" sz="2200" b="1" u="sng">
                <a:solidFill>
                  <a:srgbClr val="871F03"/>
                </a:solidFill>
                <a:cs typeface="Arial" charset="0"/>
              </a:rPr>
              <a:t>Более подробно об отсутствии договора о целевом приеме</a:t>
            </a:r>
          </a:p>
          <a:p>
            <a:pPr>
              <a:lnSpc>
                <a:spcPct val="90000"/>
              </a:lnSpc>
            </a:pPr>
            <a:endParaRPr lang="ru-RU" altLang="ru-RU" sz="2400" b="1">
              <a:solidFill>
                <a:srgbClr val="871F03"/>
              </a:solidFill>
              <a:cs typeface="Arial" charset="0"/>
            </a:endParaRPr>
          </a:p>
        </p:txBody>
      </p:sp>
      <p:sp>
        <p:nvSpPr>
          <p:cNvPr id="61442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BC65829-7DAB-463D-AEB2-5B6EBED4CA0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47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grpSp>
        <p:nvGrpSpPr>
          <p:cNvPr id="61443" name="Группа 22"/>
          <p:cNvGrpSpPr>
            <a:grpSpLocks/>
          </p:cNvGrpSpPr>
          <p:nvPr/>
        </p:nvGrpSpPr>
        <p:grpSpPr bwMode="auto">
          <a:xfrm>
            <a:off x="168275" y="6669088"/>
            <a:ext cx="2346325" cy="71437"/>
            <a:chOff x="2857500" y="5805488"/>
            <a:chExt cx="5929313" cy="144462"/>
          </a:xfrm>
        </p:grpSpPr>
        <p:cxnSp>
          <p:nvCxnSpPr>
            <p:cNvPr id="20" name="Прямая соединительная линия 19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444" name="Text Box 9"/>
          <p:cNvSpPr txBox="1">
            <a:spLocks noChangeArrowheads="1"/>
          </p:cNvSpPr>
          <p:nvPr/>
        </p:nvSpPr>
        <p:spPr bwMode="auto">
          <a:xfrm>
            <a:off x="168275" y="1673225"/>
            <a:ext cx="2346325" cy="10160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>
                <a:cs typeface="Arial" charset="0"/>
              </a:rPr>
              <a:t>Отсутствие договора о целевом приеме</a:t>
            </a:r>
          </a:p>
        </p:txBody>
      </p:sp>
      <p:sp>
        <p:nvSpPr>
          <p:cNvPr id="61445" name="Text Box 9"/>
          <p:cNvSpPr txBox="1">
            <a:spLocks noChangeArrowheads="1"/>
          </p:cNvSpPr>
          <p:nvPr/>
        </p:nvSpPr>
        <p:spPr bwMode="auto">
          <a:xfrm>
            <a:off x="3070225" y="1673225"/>
            <a:ext cx="5749925" cy="10160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>
                <a:cs typeface="Arial" charset="0"/>
              </a:rPr>
              <a:t>В вуз придут «целевики» от разных </a:t>
            </a:r>
          </a:p>
          <a:p>
            <a:pPr algn="ctr"/>
            <a:r>
              <a:rPr lang="ru-RU" altLang="ru-RU" sz="2000">
                <a:cs typeface="Arial" charset="0"/>
              </a:rPr>
              <a:t>заказчиков и будут поступать </a:t>
            </a:r>
          </a:p>
          <a:p>
            <a:pPr algn="ctr"/>
            <a:r>
              <a:rPr lang="ru-RU" altLang="ru-RU" sz="2000">
                <a:cs typeface="Arial" charset="0"/>
              </a:rPr>
              <a:t>на равных условиях</a:t>
            </a:r>
          </a:p>
        </p:txBody>
      </p:sp>
      <p:sp>
        <p:nvSpPr>
          <p:cNvPr id="61446" name="AutoShape 21"/>
          <p:cNvSpPr>
            <a:spLocks noChangeArrowheads="1"/>
          </p:cNvSpPr>
          <p:nvPr/>
        </p:nvSpPr>
        <p:spPr bwMode="auto">
          <a:xfrm>
            <a:off x="2514600" y="1857375"/>
            <a:ext cx="585788" cy="649288"/>
          </a:xfrm>
          <a:prstGeom prst="rightArrow">
            <a:avLst>
              <a:gd name="adj1" fmla="val 52037"/>
              <a:gd name="adj2" fmla="val 51597"/>
            </a:avLst>
          </a:prstGeom>
          <a:solidFill>
            <a:srgbClr val="8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>
              <a:solidFill>
                <a:srgbClr val="7B0F19"/>
              </a:solidFill>
            </a:endParaRPr>
          </a:p>
        </p:txBody>
      </p:sp>
      <p:sp>
        <p:nvSpPr>
          <p:cNvPr id="61447" name="Text Box 9"/>
          <p:cNvSpPr txBox="1">
            <a:spLocks noChangeArrowheads="1"/>
          </p:cNvSpPr>
          <p:nvPr/>
        </p:nvSpPr>
        <p:spPr bwMode="auto">
          <a:xfrm>
            <a:off x="3070225" y="4260850"/>
            <a:ext cx="5749925" cy="10160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>
                <a:cs typeface="Arial" charset="0"/>
              </a:rPr>
              <a:t>Включение вуза в число сторон договора, предусматривающего прием на целевое обучение </a:t>
            </a:r>
          </a:p>
        </p:txBody>
      </p:sp>
      <p:sp>
        <p:nvSpPr>
          <p:cNvPr id="61448" name="Text Box 9"/>
          <p:cNvSpPr txBox="1">
            <a:spLocks noChangeArrowheads="1"/>
          </p:cNvSpPr>
          <p:nvPr/>
        </p:nvSpPr>
        <p:spPr bwMode="auto">
          <a:xfrm>
            <a:off x="3070225" y="5276850"/>
            <a:ext cx="5749925" cy="131445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>
                <a:cs typeface="Arial" charset="0"/>
              </a:rPr>
              <a:t>Установление полномочия учредителя </a:t>
            </a:r>
          </a:p>
          <a:p>
            <a:pPr algn="ctr"/>
            <a:r>
              <a:rPr lang="ru-RU" altLang="ru-RU" sz="2000">
                <a:cs typeface="Arial" charset="0"/>
              </a:rPr>
              <a:t>по распределению квоты в подведомственных вузах по заказчикам </a:t>
            </a:r>
          </a:p>
          <a:p>
            <a:pPr algn="ctr"/>
            <a:r>
              <a:rPr lang="ru-RU" altLang="ru-RU" sz="2000">
                <a:cs typeface="Arial" charset="0"/>
              </a:rPr>
              <a:t>(предложение ряда ФОИВ)</a:t>
            </a:r>
          </a:p>
        </p:txBody>
      </p:sp>
      <p:sp>
        <p:nvSpPr>
          <p:cNvPr id="61449" name="AutoShape 43"/>
          <p:cNvSpPr>
            <a:spLocks noChangeArrowheads="1"/>
          </p:cNvSpPr>
          <p:nvPr/>
        </p:nvSpPr>
        <p:spPr bwMode="auto">
          <a:xfrm rot="5400000">
            <a:off x="5513388" y="2663825"/>
            <a:ext cx="865188" cy="915987"/>
          </a:xfrm>
          <a:prstGeom prst="rightArrow">
            <a:avLst>
              <a:gd name="adj1" fmla="val 50000"/>
              <a:gd name="adj2" fmla="val 46935"/>
            </a:avLst>
          </a:prstGeom>
          <a:solidFill>
            <a:schemeClr val="bg1"/>
          </a:solidFill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61450" name="Text Box 9"/>
          <p:cNvSpPr txBox="1">
            <a:spLocks noChangeArrowheads="1"/>
          </p:cNvSpPr>
          <p:nvPr/>
        </p:nvSpPr>
        <p:spPr bwMode="auto">
          <a:xfrm>
            <a:off x="3070225" y="3554413"/>
            <a:ext cx="5749925" cy="7064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ПРЕДЛОЖЕНИЯ </a:t>
            </a:r>
          </a:p>
          <a:p>
            <a:pPr algn="ctr"/>
            <a:r>
              <a:rPr lang="ru-RU" sz="2000" b="1"/>
              <a:t>по подзаконному регулированию:</a:t>
            </a:r>
            <a:endParaRPr lang="ru-RU" alt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9"/>
          <p:cNvSpPr txBox="1">
            <a:spLocks noChangeArrowheads="1"/>
          </p:cNvSpPr>
          <p:nvPr/>
        </p:nvSpPr>
        <p:spPr bwMode="auto">
          <a:xfrm>
            <a:off x="1136650" y="3216275"/>
            <a:ext cx="67484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altLang="ru-RU" sz="3600" b="1">
                <a:solidFill>
                  <a:srgbClr val="871F03"/>
                </a:solidFill>
                <a:cs typeface="Arial" charset="0"/>
              </a:rPr>
              <a:t>Спасибо за внимание!</a:t>
            </a:r>
          </a:p>
          <a:p>
            <a:pPr algn="ctr" eaLnBrk="0" hangingPunct="0"/>
            <a:endParaRPr lang="ru-RU" altLang="ru-RU" sz="3600" b="1">
              <a:solidFill>
                <a:srgbClr val="871F03"/>
              </a:solidFill>
              <a:cs typeface="Arial" charset="0"/>
            </a:endParaRPr>
          </a:p>
          <a:p>
            <a:pPr algn="ctr"/>
            <a:endParaRPr lang="ru-RU" altLang="ru-RU" sz="3600" b="1">
              <a:solidFill>
                <a:srgbClr val="871F03"/>
              </a:solidFill>
              <a:cs typeface="Arial" charset="0"/>
            </a:endParaRPr>
          </a:p>
          <a:p>
            <a:pPr algn="ctr"/>
            <a:endParaRPr lang="ru-RU" altLang="ru-RU" sz="3600" b="1">
              <a:solidFill>
                <a:srgbClr val="871F03"/>
              </a:solidFill>
              <a:cs typeface="Arial" charset="0"/>
            </a:endParaRPr>
          </a:p>
          <a:p>
            <a:pPr algn="ctr"/>
            <a:endParaRPr lang="ru-RU" altLang="ru-RU" sz="3600" b="1">
              <a:solidFill>
                <a:srgbClr val="871F03"/>
              </a:solidFill>
              <a:cs typeface="Arial" charset="0"/>
            </a:endParaRPr>
          </a:p>
        </p:txBody>
      </p:sp>
      <p:sp>
        <p:nvSpPr>
          <p:cNvPr id="6246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E6FDF80E-A925-4505-B833-64F176AAA55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48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9"/>
          <p:cNvSpPr txBox="1">
            <a:spLocks noChangeArrowheads="1"/>
          </p:cNvSpPr>
          <p:nvPr/>
        </p:nvSpPr>
        <p:spPr bwMode="auto">
          <a:xfrm>
            <a:off x="323850" y="981075"/>
            <a:ext cx="74898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/>
              <a:t>До вступления в силу Федерального закона № 337-ФЗ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927100" y="1628775"/>
            <a:ext cx="2790825" cy="107791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/>
              <a:t>Целевое обучение</a:t>
            </a:r>
          </a:p>
        </p:txBody>
      </p:sp>
      <p:sp>
        <p:nvSpPr>
          <p:cNvPr id="18435" name="Text Box 9"/>
          <p:cNvSpPr txBox="1">
            <a:spLocks noChangeArrowheads="1"/>
          </p:cNvSpPr>
          <p:nvPr/>
        </p:nvSpPr>
        <p:spPr bwMode="auto">
          <a:xfrm>
            <a:off x="4068763" y="1628775"/>
            <a:ext cx="4537075" cy="107791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/>
              <a:t>Целевой </a:t>
            </a:r>
          </a:p>
          <a:p>
            <a:pPr algn="ctr"/>
            <a:r>
              <a:rPr lang="ru-RU" altLang="ru-RU" sz="3200"/>
              <a:t>прием</a:t>
            </a: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900113" y="4437063"/>
            <a:ext cx="2817812" cy="107791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/>
              <a:t>Целевое обучение</a:t>
            </a:r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4068763" y="4437063"/>
            <a:ext cx="4537075" cy="1077912"/>
          </a:xfrm>
          <a:prstGeom prst="rect">
            <a:avLst/>
          </a:prstGeom>
          <a:solidFill>
            <a:srgbClr val="FFD9B3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/>
              <a:t>Прием </a:t>
            </a:r>
          </a:p>
          <a:p>
            <a:pPr algn="ctr"/>
            <a:r>
              <a:rPr lang="ru-RU" altLang="ru-RU" sz="3200"/>
              <a:t>на целевое обучение</a:t>
            </a:r>
          </a:p>
        </p:txBody>
      </p: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323850" y="3716338"/>
            <a:ext cx="756126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00000"/>
              </a:solidFill>
            </a:endParaRP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Терминология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18440" name="Прямоугольник 4"/>
          <p:cNvSpPr>
            <a:spLocks noChangeArrowheads="1"/>
          </p:cNvSpPr>
          <p:nvPr/>
        </p:nvSpPr>
        <p:spPr bwMode="auto">
          <a:xfrm>
            <a:off x="7594600" y="4249738"/>
            <a:ext cx="1152525" cy="376237"/>
          </a:xfrm>
          <a:prstGeom prst="rect">
            <a:avLst/>
          </a:prstGeom>
          <a:solidFill>
            <a:srgbClr val="C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НОВОЕ</a:t>
            </a:r>
          </a:p>
        </p:txBody>
      </p:sp>
      <p:sp>
        <p:nvSpPr>
          <p:cNvPr id="1844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E7BCA192-36EF-4935-8BAF-CC34CD3DEA8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9"/>
          <p:cNvSpPr txBox="1">
            <a:spLocks noChangeArrowheads="1"/>
          </p:cNvSpPr>
          <p:nvPr/>
        </p:nvSpPr>
        <p:spPr bwMode="auto">
          <a:xfrm>
            <a:off x="323850" y="1447800"/>
            <a:ext cx="74898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/>
              <a:t>До вступления в силу Федерального закона № 337-ФЗ</a:t>
            </a:r>
          </a:p>
        </p:txBody>
      </p:sp>
      <p:sp>
        <p:nvSpPr>
          <p:cNvPr id="19458" name="Text Box 9"/>
          <p:cNvSpPr txBox="1">
            <a:spLocks noChangeArrowheads="1"/>
          </p:cNvSpPr>
          <p:nvPr/>
        </p:nvSpPr>
        <p:spPr bwMode="auto">
          <a:xfrm>
            <a:off x="2195513" y="2843213"/>
            <a:ext cx="1979612" cy="8255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/>
              <a:t>Целевое обучение</a:t>
            </a:r>
          </a:p>
        </p:txBody>
      </p:sp>
      <p:sp>
        <p:nvSpPr>
          <p:cNvPr id="19459" name="Text Box 9"/>
          <p:cNvSpPr txBox="1">
            <a:spLocks noChangeArrowheads="1"/>
          </p:cNvSpPr>
          <p:nvPr/>
        </p:nvSpPr>
        <p:spPr bwMode="auto">
          <a:xfrm>
            <a:off x="4287838" y="2843213"/>
            <a:ext cx="1868487" cy="8255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/>
              <a:t>Целевой прием</a:t>
            </a: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2195513" y="2043113"/>
            <a:ext cx="3960812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Статья 56</a:t>
            </a:r>
            <a:endParaRPr lang="ru-RU" altLang="ru-RU" sz="2400"/>
          </a:p>
        </p:txBody>
      </p:sp>
      <p:cxnSp>
        <p:nvCxnSpPr>
          <p:cNvPr id="19461" name="Прямая со стрелкой 54"/>
          <p:cNvCxnSpPr>
            <a:cxnSpLocks noChangeShapeType="1"/>
            <a:endCxn id="19459" idx="0"/>
          </p:cNvCxnSpPr>
          <p:nvPr/>
        </p:nvCxnSpPr>
        <p:spPr bwMode="auto">
          <a:xfrm>
            <a:off x="4498975" y="2503488"/>
            <a:ext cx="723900" cy="3397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2" name="Прямая со стрелкой 54"/>
          <p:cNvCxnSpPr>
            <a:cxnSpLocks noChangeShapeType="1"/>
            <a:endCxn id="19458" idx="0"/>
          </p:cNvCxnSpPr>
          <p:nvPr/>
        </p:nvCxnSpPr>
        <p:spPr bwMode="auto">
          <a:xfrm flipH="1">
            <a:off x="3186113" y="2503488"/>
            <a:ext cx="534987" cy="3397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1404938" y="5411788"/>
            <a:ext cx="2312987" cy="8255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/>
              <a:t>Целевое обучение</a:t>
            </a:r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4106863" y="5411788"/>
            <a:ext cx="3344862" cy="825500"/>
          </a:xfrm>
          <a:prstGeom prst="rect">
            <a:avLst/>
          </a:prstGeom>
          <a:solidFill>
            <a:srgbClr val="FFD9B3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/>
              <a:t>Прием </a:t>
            </a:r>
          </a:p>
          <a:p>
            <a:pPr algn="ctr"/>
            <a:r>
              <a:rPr lang="ru-RU" altLang="ru-RU" sz="2400"/>
              <a:t>на целевое обучение</a:t>
            </a:r>
          </a:p>
        </p:txBody>
      </p:sp>
      <p:cxnSp>
        <p:nvCxnSpPr>
          <p:cNvPr id="19465" name="Прямая со стрелкой 54"/>
          <p:cNvCxnSpPr>
            <a:cxnSpLocks noChangeShapeType="1"/>
            <a:stCxn id="72" idx="2"/>
            <a:endCxn id="19464" idx="0"/>
          </p:cNvCxnSpPr>
          <p:nvPr/>
        </p:nvCxnSpPr>
        <p:spPr bwMode="auto">
          <a:xfrm>
            <a:off x="5780088" y="5086350"/>
            <a:ext cx="0" cy="32543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6" name="Прямая со стрелкой 54"/>
          <p:cNvCxnSpPr>
            <a:cxnSpLocks noChangeShapeType="1"/>
            <a:endCxn id="19463" idx="0"/>
          </p:cNvCxnSpPr>
          <p:nvPr/>
        </p:nvCxnSpPr>
        <p:spPr bwMode="auto">
          <a:xfrm flipH="1">
            <a:off x="2562225" y="5011738"/>
            <a:ext cx="1588" cy="40005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1403350" y="4625975"/>
            <a:ext cx="2317750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Статья 56</a:t>
            </a:r>
            <a:endParaRPr lang="ru-RU" altLang="ru-RU" sz="2400"/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4106863" y="4625975"/>
            <a:ext cx="3344862" cy="460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cs typeface="Arial" charset="0"/>
              </a:rPr>
              <a:t>Статья 71.1 (новая)</a:t>
            </a:r>
            <a:endParaRPr lang="ru-RU" altLang="ru-RU" sz="2400" b="1" dirty="0"/>
          </a:p>
        </p:txBody>
      </p:sp>
      <p:sp>
        <p:nvSpPr>
          <p:cNvPr id="19469" name="Text Box 9"/>
          <p:cNvSpPr txBox="1">
            <a:spLocks noChangeArrowheads="1"/>
          </p:cNvSpPr>
          <p:nvPr/>
        </p:nvSpPr>
        <p:spPr bwMode="auto">
          <a:xfrm>
            <a:off x="323850" y="4027488"/>
            <a:ext cx="756126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00000"/>
              </a:solidFill>
            </a:endParaRPr>
          </a:p>
        </p:txBody>
      </p:sp>
      <p:sp>
        <p:nvSpPr>
          <p:cNvPr id="19470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Структура норм в Федеральном законе</a:t>
            </a:r>
            <a:r>
              <a:rPr lang="ru-RU" altLang="ru-RU" sz="2400" b="1">
                <a:solidFill>
                  <a:srgbClr val="871F03"/>
                </a:solidFill>
              </a:rPr>
              <a:t> </a:t>
            </a:r>
          </a:p>
          <a:p>
            <a:r>
              <a:rPr lang="ru-RU" altLang="ru-RU" sz="2400" b="1">
                <a:solidFill>
                  <a:srgbClr val="871F03"/>
                </a:solidFill>
              </a:rPr>
              <a:t>«Об образовании в Российской Федерации»</a:t>
            </a:r>
          </a:p>
        </p:txBody>
      </p:sp>
      <p:sp>
        <p:nvSpPr>
          <p:cNvPr id="19471" name="Прямоугольник 4"/>
          <p:cNvSpPr>
            <a:spLocks noChangeArrowheads="1"/>
          </p:cNvSpPr>
          <p:nvPr/>
        </p:nvSpPr>
        <p:spPr bwMode="auto">
          <a:xfrm>
            <a:off x="7308850" y="4479925"/>
            <a:ext cx="1152525" cy="376238"/>
          </a:xfrm>
          <a:prstGeom prst="rect">
            <a:avLst/>
          </a:prstGeom>
          <a:solidFill>
            <a:srgbClr val="C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НОВОЕ</a:t>
            </a:r>
          </a:p>
        </p:txBody>
      </p:sp>
      <p:sp>
        <p:nvSpPr>
          <p:cNvPr id="19472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7C2FF9AD-A84B-4019-8FE8-83FD93245E2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407988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Существенные условия договора </a:t>
            </a:r>
            <a:r>
              <a:rPr lang="ru-RU" altLang="ru-RU" sz="2400" b="1">
                <a:solidFill>
                  <a:srgbClr val="871F03"/>
                </a:solidFill>
                <a:cs typeface="Arial" charset="0"/>
              </a:rPr>
              <a:t>о целевом обучении (</a:t>
            </a:r>
            <a:r>
              <a:rPr lang="ru-RU" altLang="ru-RU" sz="2400" b="1">
                <a:solidFill>
                  <a:srgbClr val="871F03"/>
                </a:solidFill>
              </a:rPr>
              <a:t>обязательства заказчика и гражданина)</a:t>
            </a:r>
          </a:p>
          <a:p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20482" name="Text Box 9"/>
          <p:cNvSpPr txBox="1">
            <a:spLocks noChangeArrowheads="1"/>
          </p:cNvSpPr>
          <p:nvPr/>
        </p:nvSpPr>
        <p:spPr bwMode="auto">
          <a:xfrm>
            <a:off x="1908175" y="1844675"/>
            <a:ext cx="7100888" cy="203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 организации предоставления / предоставлению гражданину </a:t>
            </a:r>
          </a:p>
          <a:p>
            <a:r>
              <a:rPr lang="ru-RU"/>
              <a:t>в период обучения </a:t>
            </a:r>
            <a:r>
              <a:rPr lang="ru-RU" b="1" u="sng"/>
              <a:t>мер поддержки</a:t>
            </a:r>
            <a:r>
              <a:rPr lang="ru-RU"/>
              <a:t> (включая меры материального стимулирования, оплата дополнительных платных образовательных услуг, оказываемых за рамками образовательной программы, осваиваемой в соответствии </a:t>
            </a:r>
          </a:p>
          <a:p>
            <a:r>
              <a:rPr lang="ru-RU"/>
              <a:t>с договором, предоставление в пользование и (или) оплата жилого помещения в период обучения и др.)</a:t>
            </a:r>
          </a:p>
        </p:txBody>
      </p:sp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196850" y="1300163"/>
            <a:ext cx="8137525" cy="400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C3300"/>
              </a:solidFill>
            </a:endParaRPr>
          </a:p>
        </p:txBody>
      </p:sp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0" y="1874838"/>
            <a:ext cx="1908175" cy="6477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/>
              <a:t>Обязательства </a:t>
            </a:r>
            <a:r>
              <a:rPr lang="ru-RU" altLang="ru-RU" b="1" u="sng"/>
              <a:t>заказчика</a:t>
            </a:r>
          </a:p>
        </p:txBody>
      </p:sp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39688" y="4894263"/>
            <a:ext cx="1906587" cy="6461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/>
              <a:t>Обязательства </a:t>
            </a:r>
            <a:r>
              <a:rPr lang="ru-RU" altLang="ru-RU" b="1" u="sng"/>
              <a:t>гражданина</a:t>
            </a:r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1925638" y="3871913"/>
            <a:ext cx="7102475" cy="9223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/>
              <a:t>по трудоустройству гражданина</a:t>
            </a:r>
            <a:r>
              <a:rPr lang="ru-RU"/>
              <a:t> не позднее срока, установленного договором, в соответствии с полученной квалификацией</a:t>
            </a: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1946275" y="4894263"/>
            <a:ext cx="7102475" cy="1200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/>
              <a:t>по освоению образовательной программы</a:t>
            </a:r>
            <a:r>
              <a:rPr lang="ru-RU"/>
              <a:t>, указанной </a:t>
            </a:r>
          </a:p>
          <a:p>
            <a:r>
              <a:rPr lang="ru-RU"/>
              <a:t>в договоре (с возможностью изменения образовательной программы и (или) формы обучения по согласованию </a:t>
            </a:r>
          </a:p>
          <a:p>
            <a:r>
              <a:rPr lang="ru-RU"/>
              <a:t>с заказчиком)</a:t>
            </a: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1946275" y="6094413"/>
            <a:ext cx="7102475" cy="647700"/>
          </a:xfrm>
          <a:prstGeom prst="rect">
            <a:avLst/>
          </a:prstGeom>
          <a:solidFill>
            <a:srgbClr val="FFD9B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/>
              <a:t>по осуществлению трудовой деятельности </a:t>
            </a:r>
            <a:r>
              <a:rPr lang="ru-RU" b="1" u="sng">
                <a:solidFill>
                  <a:srgbClr val="C00000"/>
                </a:solidFill>
              </a:rPr>
              <a:t>в течение </a:t>
            </a:r>
          </a:p>
          <a:p>
            <a:r>
              <a:rPr lang="ru-RU" b="1" u="sng">
                <a:solidFill>
                  <a:srgbClr val="C00000"/>
                </a:solidFill>
              </a:rPr>
              <a:t>не менее 3 лет</a:t>
            </a:r>
            <a:r>
              <a:rPr lang="ru-RU"/>
              <a:t> в соответствии с полученной квалификацией</a:t>
            </a:r>
          </a:p>
        </p:txBody>
      </p:sp>
      <p:sp>
        <p:nvSpPr>
          <p:cNvPr id="20489" name="Прямоугольник 4"/>
          <p:cNvSpPr>
            <a:spLocks noChangeArrowheads="1"/>
          </p:cNvSpPr>
          <p:nvPr/>
        </p:nvSpPr>
        <p:spPr bwMode="auto">
          <a:xfrm>
            <a:off x="661988" y="6351588"/>
            <a:ext cx="1152525" cy="376237"/>
          </a:xfrm>
          <a:prstGeom prst="rect">
            <a:avLst/>
          </a:prstGeom>
          <a:solidFill>
            <a:srgbClr val="C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НОВОЕ</a:t>
            </a:r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9"/>
          <p:cNvSpPr txBox="1">
            <a:spLocks noChangeArrowheads="1"/>
          </p:cNvSpPr>
          <p:nvPr/>
        </p:nvSpPr>
        <p:spPr bwMode="auto">
          <a:xfrm>
            <a:off x="292100" y="40798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Санкции за неисполнение обязательств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53F56A5E-A377-4D10-AF7F-9AA0AE700DA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1507" name="Text Box 9"/>
          <p:cNvSpPr txBox="1">
            <a:spLocks noChangeArrowheads="1"/>
          </p:cNvSpPr>
          <p:nvPr/>
        </p:nvSpPr>
        <p:spPr bwMode="auto">
          <a:xfrm>
            <a:off x="1401763" y="1366838"/>
            <a:ext cx="3671887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Заказчик</a:t>
            </a:r>
            <a:endParaRPr lang="ru-RU" altLang="ru-RU" sz="2400" b="1"/>
          </a:p>
        </p:txBody>
      </p:sp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5060950" y="1366838"/>
            <a:ext cx="38131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Гражданин</a:t>
            </a:r>
            <a:endParaRPr lang="ru-RU" altLang="ru-RU" sz="2400" b="1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416050" y="2843213"/>
            <a:ext cx="4092575" cy="14684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Компенсация гражданину в размере </a:t>
            </a:r>
            <a:r>
              <a:rPr lang="ru-RU" b="1" dirty="0">
                <a:solidFill>
                  <a:srgbClr val="C00000"/>
                </a:solidFill>
              </a:rPr>
              <a:t>трехкратной среднемесячной начисленной заработной платы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  <a:p>
            <a:pPr algn="ctr">
              <a:defRPr/>
            </a:pPr>
            <a:r>
              <a:rPr lang="ru-RU" dirty="0"/>
              <a:t>в субъекте РФ, куда должен был быть трудоустроен гражданин </a:t>
            </a:r>
            <a:endParaRPr lang="ru-RU" altLang="ru-RU" dirty="0"/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5508625" y="2843213"/>
            <a:ext cx="3365500" cy="1468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u="sng"/>
              <a:t>Возмещение заказчику расходов</a:t>
            </a:r>
            <a:r>
              <a:rPr lang="ru-RU"/>
              <a:t>, связанных </a:t>
            </a:r>
          </a:p>
          <a:p>
            <a:pPr algn="ctr"/>
            <a:r>
              <a:rPr lang="ru-RU"/>
              <a:t>с предоставлением мер поддержки</a:t>
            </a:r>
          </a:p>
          <a:p>
            <a:pPr algn="ctr"/>
            <a:endParaRPr lang="ru-RU"/>
          </a:p>
        </p:txBody>
      </p: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282575" y="836613"/>
            <a:ext cx="8135938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C3300"/>
              </a:solidFill>
            </a:endParaRP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1401763" y="1766888"/>
            <a:ext cx="4106862" cy="1073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Неисполнение обязательства </a:t>
            </a:r>
          </a:p>
          <a:p>
            <a:pPr algn="ctr"/>
            <a:r>
              <a:rPr lang="ru-RU" sz="1600" b="1" u="sng"/>
              <a:t>по трудоустройству</a:t>
            </a:r>
            <a:r>
              <a:rPr lang="ru-RU" sz="1600" b="1"/>
              <a:t> гражданина</a:t>
            </a:r>
            <a:endParaRPr lang="ru-RU" altLang="ru-RU" sz="1600" b="1"/>
          </a:p>
          <a:p>
            <a:pPr algn="ctr"/>
            <a:endParaRPr lang="ru-RU" altLang="ru-RU" sz="1600" b="1"/>
          </a:p>
          <a:p>
            <a:pPr algn="ctr"/>
            <a:endParaRPr lang="ru-RU" altLang="ru-RU" sz="1600" b="1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508625" y="1766888"/>
            <a:ext cx="3357563" cy="1073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Неисполнение обязательства </a:t>
            </a:r>
          </a:p>
          <a:p>
            <a:pPr algn="ctr"/>
            <a:r>
              <a:rPr lang="ru-RU" sz="1600" b="1" u="sng"/>
              <a:t>по освоения обр. программы </a:t>
            </a:r>
          </a:p>
          <a:p>
            <a:pPr algn="ctr"/>
            <a:r>
              <a:rPr lang="ru-RU" sz="1600" b="1" u="sng"/>
              <a:t>и осуществлению трудовой деятельности в течение 3 лет</a:t>
            </a:r>
            <a:endParaRPr lang="ru-RU" altLang="ru-RU" sz="1600" b="1" u="sng"/>
          </a:p>
        </p:txBody>
      </p:sp>
      <p:sp>
        <p:nvSpPr>
          <p:cNvPr id="21514" name="Прямоугольник 4"/>
          <p:cNvSpPr>
            <a:spLocks noChangeArrowheads="1"/>
          </p:cNvSpPr>
          <p:nvPr/>
        </p:nvSpPr>
        <p:spPr bwMode="auto">
          <a:xfrm>
            <a:off x="500063" y="3935413"/>
            <a:ext cx="1152525" cy="376237"/>
          </a:xfrm>
          <a:prstGeom prst="rect">
            <a:avLst/>
          </a:prstGeom>
          <a:solidFill>
            <a:srgbClr val="C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НОВОЕ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9"/>
          <p:cNvSpPr txBox="1">
            <a:spLocks noChangeArrowheads="1"/>
          </p:cNvSpPr>
          <p:nvPr/>
        </p:nvSpPr>
        <p:spPr bwMode="auto">
          <a:xfrm>
            <a:off x="292100" y="40798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Санкции за неисполнение обязательств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22530" name="Text Box 9"/>
          <p:cNvSpPr txBox="1">
            <a:spLocks noChangeArrowheads="1"/>
          </p:cNvSpPr>
          <p:nvPr/>
        </p:nvSpPr>
        <p:spPr bwMode="auto">
          <a:xfrm>
            <a:off x="1401763" y="1366838"/>
            <a:ext cx="3671887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Заказчик</a:t>
            </a:r>
            <a:endParaRPr lang="ru-RU" altLang="ru-RU" sz="2400" b="1"/>
          </a:p>
        </p:txBody>
      </p:sp>
      <p:sp>
        <p:nvSpPr>
          <p:cNvPr id="22531" name="Text Box 9"/>
          <p:cNvSpPr txBox="1">
            <a:spLocks noChangeArrowheads="1"/>
          </p:cNvSpPr>
          <p:nvPr/>
        </p:nvSpPr>
        <p:spPr bwMode="auto">
          <a:xfrm>
            <a:off x="5060950" y="1366838"/>
            <a:ext cx="38131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Гражданин</a:t>
            </a:r>
            <a:endParaRPr lang="ru-RU" altLang="ru-RU" sz="2400" b="1"/>
          </a:p>
        </p:txBody>
      </p:sp>
      <p:sp>
        <p:nvSpPr>
          <p:cNvPr id="22532" name="Text Box 9"/>
          <p:cNvSpPr txBox="1">
            <a:spLocks noChangeArrowheads="1"/>
          </p:cNvSpPr>
          <p:nvPr/>
        </p:nvSpPr>
        <p:spPr bwMode="auto">
          <a:xfrm>
            <a:off x="-342900" y="4867275"/>
            <a:ext cx="1758950" cy="1076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b="1"/>
              <a:t>В случае </a:t>
            </a:r>
            <a:r>
              <a:rPr lang="ru-RU" sz="1600" b="1" u="sng"/>
              <a:t>приема</a:t>
            </a:r>
            <a:r>
              <a:rPr lang="ru-RU" sz="1600" b="1"/>
              <a:t> </a:t>
            </a:r>
          </a:p>
          <a:p>
            <a:pPr algn="r"/>
            <a:r>
              <a:rPr lang="ru-RU" sz="1600" b="1"/>
              <a:t>на целевое обучение 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416050" y="2843213"/>
            <a:ext cx="4092575" cy="14684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Компенсация гражданину в размере </a:t>
            </a:r>
            <a:r>
              <a:rPr lang="ru-RU" b="1" dirty="0">
                <a:solidFill>
                  <a:srgbClr val="C00000"/>
                </a:solidFill>
              </a:rPr>
              <a:t>трехкратной среднемесячной начисленной заработной платы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  <a:p>
            <a:pPr algn="ctr">
              <a:defRPr/>
            </a:pPr>
            <a:r>
              <a:rPr lang="ru-RU" dirty="0"/>
              <a:t>в субъекте РФ, куда должен был быть трудоустроен гражданин </a:t>
            </a:r>
            <a:endParaRPr lang="ru-RU" altLang="ru-RU" dirty="0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416050" y="5083175"/>
            <a:ext cx="7475538" cy="954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</a:rPr>
              <a:t>Выплата штрафа в размере расходов бюджета на получение образования </a:t>
            </a:r>
            <a:endParaRPr lang="ru-RU" altLang="ru-RU" sz="2800" b="1" dirty="0">
              <a:solidFill>
                <a:srgbClr val="C00000"/>
              </a:solidFill>
            </a:endParaRPr>
          </a:p>
        </p:txBody>
      </p:sp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5508625" y="2843213"/>
            <a:ext cx="3365500" cy="1468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u="sng"/>
              <a:t>Возмещение заказчику расходов</a:t>
            </a:r>
            <a:r>
              <a:rPr lang="ru-RU"/>
              <a:t>, связанных </a:t>
            </a:r>
          </a:p>
          <a:p>
            <a:pPr algn="ctr"/>
            <a:r>
              <a:rPr lang="ru-RU"/>
              <a:t>с предоставлением мер поддержки</a:t>
            </a:r>
          </a:p>
          <a:p>
            <a:pPr algn="ctr"/>
            <a:endParaRPr lang="ru-RU"/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282575" y="836613"/>
            <a:ext cx="8135938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C3300"/>
              </a:solidFill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401763" y="1766888"/>
            <a:ext cx="4106862" cy="1073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Неисполнение обязательства </a:t>
            </a:r>
          </a:p>
          <a:p>
            <a:pPr algn="ctr"/>
            <a:r>
              <a:rPr lang="ru-RU" sz="1600" b="1" u="sng"/>
              <a:t>по трудоустройству</a:t>
            </a:r>
            <a:r>
              <a:rPr lang="ru-RU" sz="1600" b="1"/>
              <a:t> гражданина</a:t>
            </a:r>
            <a:endParaRPr lang="ru-RU" altLang="ru-RU" sz="1600" b="1"/>
          </a:p>
          <a:p>
            <a:pPr algn="ctr"/>
            <a:endParaRPr lang="ru-RU" altLang="ru-RU" sz="1600" b="1"/>
          </a:p>
          <a:p>
            <a:pPr algn="ctr"/>
            <a:endParaRPr lang="ru-RU" altLang="ru-RU" sz="1600" b="1"/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5508625" y="1766888"/>
            <a:ext cx="3357563" cy="1073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Неисполнение обязательства </a:t>
            </a:r>
          </a:p>
          <a:p>
            <a:pPr algn="ctr"/>
            <a:r>
              <a:rPr lang="ru-RU" sz="1600" b="1" u="sng"/>
              <a:t>по освоения обр. программы </a:t>
            </a:r>
          </a:p>
          <a:p>
            <a:pPr algn="ctr"/>
            <a:r>
              <a:rPr lang="ru-RU" sz="1600" b="1" u="sng"/>
              <a:t>и осуществлению трудовой деятельности в течение 3 лет</a:t>
            </a:r>
            <a:endParaRPr lang="ru-RU" altLang="ru-RU" sz="1600" b="1" u="sng"/>
          </a:p>
        </p:txBody>
      </p:sp>
      <p:sp>
        <p:nvSpPr>
          <p:cNvPr id="22539" name="Text Box 9"/>
          <p:cNvSpPr txBox="1">
            <a:spLocks noChangeArrowheads="1"/>
          </p:cNvSpPr>
          <p:nvPr/>
        </p:nvSpPr>
        <p:spPr bwMode="auto">
          <a:xfrm>
            <a:off x="1382713" y="4683125"/>
            <a:ext cx="7475537" cy="4016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u="sng"/>
              <a:t>Дополнительно к иным санкциям</a:t>
            </a:r>
            <a:endParaRPr lang="ru-RU" altLang="ru-RU" sz="2000" b="1" u="sng"/>
          </a:p>
        </p:txBody>
      </p:sp>
      <p:sp>
        <p:nvSpPr>
          <p:cNvPr id="22540" name="Прямоугольник 4"/>
          <p:cNvSpPr>
            <a:spLocks noChangeArrowheads="1"/>
          </p:cNvSpPr>
          <p:nvPr/>
        </p:nvSpPr>
        <p:spPr bwMode="auto">
          <a:xfrm>
            <a:off x="533400" y="5962650"/>
            <a:ext cx="1152525" cy="376238"/>
          </a:xfrm>
          <a:prstGeom prst="rect">
            <a:avLst/>
          </a:prstGeom>
          <a:solidFill>
            <a:srgbClr val="C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НОВОЕ</a:t>
            </a:r>
          </a:p>
        </p:txBody>
      </p:sp>
      <p:sp>
        <p:nvSpPr>
          <p:cNvPr id="22541" name="Прямоугольник 4"/>
          <p:cNvSpPr>
            <a:spLocks noChangeArrowheads="1"/>
          </p:cNvSpPr>
          <p:nvPr/>
        </p:nvSpPr>
        <p:spPr bwMode="auto">
          <a:xfrm>
            <a:off x="500063" y="3935413"/>
            <a:ext cx="1152525" cy="376237"/>
          </a:xfrm>
          <a:prstGeom prst="rect">
            <a:avLst/>
          </a:prstGeom>
          <a:solidFill>
            <a:srgbClr val="C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НОВОЕ</a:t>
            </a:r>
          </a:p>
        </p:txBody>
      </p:sp>
      <p:sp>
        <p:nvSpPr>
          <p:cNvPr id="22542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F72EBE3E-516A-468E-A3A5-4D54294CC9A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grpSp>
        <p:nvGrpSpPr>
          <p:cNvPr id="22543" name="Группа 22"/>
          <p:cNvGrpSpPr>
            <a:grpSpLocks/>
          </p:cNvGrpSpPr>
          <p:nvPr/>
        </p:nvGrpSpPr>
        <p:grpSpPr bwMode="auto">
          <a:xfrm>
            <a:off x="168275" y="6742113"/>
            <a:ext cx="2346325" cy="71437"/>
            <a:chOff x="2857500" y="5805488"/>
            <a:chExt cx="5929313" cy="144462"/>
          </a:xfrm>
        </p:grpSpPr>
        <p:cxnSp>
          <p:nvCxnSpPr>
            <p:cNvPr id="20" name="Прямая соединительная линия 19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3350</TotalTime>
  <Words>2923</Words>
  <Application>Microsoft Office PowerPoint</Application>
  <PresentationFormat>Экран (4:3)</PresentationFormat>
  <Paragraphs>560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</dc:creator>
  <cp:lastModifiedBy>Штымова</cp:lastModifiedBy>
  <cp:revision>298</cp:revision>
  <cp:lastPrinted>2018-03-12T20:34:00Z</cp:lastPrinted>
  <dcterms:created xsi:type="dcterms:W3CDTF">2016-09-04T16:12:13Z</dcterms:created>
  <dcterms:modified xsi:type="dcterms:W3CDTF">2019-02-04T11:28:50Z</dcterms:modified>
</cp:coreProperties>
</file>